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al Bold" panose="020B0704020202020204" pitchFamily="34" charset="0"/>
      <p:regular r:id="rId18"/>
      <p:bold r:id="rId19"/>
    </p:embeddedFont>
    <p:embeddedFont>
      <p:font typeface="Canva Sans" panose="020B0604020202020204" charset="0"/>
      <p:regular r:id="rId20"/>
    </p:embeddedFont>
    <p:embeddedFont>
      <p:font typeface="Canva Sans Bold" panose="020B0604020202020204" charset="0"/>
      <p:regular r:id="rId21"/>
    </p:embeddedFont>
    <p:embeddedFont>
      <p:font typeface="Helios" panose="020B0604020202020204" charset="0"/>
      <p:regular r:id="rId22"/>
    </p:embeddedFont>
    <p:embeddedFont>
      <p:font typeface="Helios Bold" panose="020B0604020202020204" charset="0"/>
      <p:regular r:id="rId23"/>
    </p:embeddedFont>
    <p:embeddedFont>
      <p:font typeface="Klein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11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6.sv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5837"/>
            <a:ext cx="4702618" cy="618185"/>
            <a:chOff x="0" y="0"/>
            <a:chExt cx="6270157" cy="824246"/>
          </a:xfrm>
        </p:grpSpPr>
        <p:sp>
          <p:nvSpPr>
            <p:cNvPr id="4" name="Freeform 4"/>
            <p:cNvSpPr/>
            <p:nvPr/>
          </p:nvSpPr>
          <p:spPr>
            <a:xfrm>
              <a:off x="0" y="0"/>
              <a:ext cx="785282" cy="824246"/>
            </a:xfrm>
            <a:custGeom>
              <a:avLst/>
              <a:gdLst/>
              <a:ahLst/>
              <a:cxnLst/>
              <a:rect l="l" t="t" r="r" b="b"/>
              <a:pathLst>
                <a:path w="785282" h="824246">
                  <a:moveTo>
                    <a:pt x="0" y="0"/>
                  </a:moveTo>
                  <a:lnTo>
                    <a:pt x="785282" y="0"/>
                  </a:lnTo>
                  <a:lnTo>
                    <a:pt x="785282" y="824246"/>
                  </a:lnTo>
                  <a:lnTo>
                    <a:pt x="0" y="8242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19714" y="125758"/>
              <a:ext cx="5150443" cy="525105"/>
            </a:xfrm>
            <a:prstGeom prst="rect">
              <a:avLst/>
            </a:prstGeom>
          </p:spPr>
          <p:txBody>
            <a:bodyPr lIns="0" tIns="0" rIns="0" bIns="0" rtlCol="0" anchor="t">
              <a:spAutoFit/>
            </a:bodyPr>
            <a:lstStyle/>
            <a:p>
              <a:pPr>
                <a:lnSpc>
                  <a:spcPts val="3361"/>
                </a:lnSpc>
                <a:spcBef>
                  <a:spcPct val="0"/>
                </a:spcBef>
              </a:pPr>
              <a:r>
                <a:rPr lang="en-US" sz="2401">
                  <a:solidFill>
                    <a:srgbClr val="F4F4F4"/>
                  </a:solidFill>
                  <a:latin typeface="Helios"/>
                </a:rPr>
                <a:t>RIVA</a:t>
              </a:r>
            </a:p>
          </p:txBody>
        </p:sp>
      </p:grpSp>
      <p:sp>
        <p:nvSpPr>
          <p:cNvPr id="6" name="Freeform 6"/>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7233800" y="3674341"/>
            <a:ext cx="1111666" cy="1534868"/>
          </a:xfrm>
          <a:custGeom>
            <a:avLst/>
            <a:gdLst/>
            <a:ahLst/>
            <a:cxnLst/>
            <a:rect l="l" t="t" r="r" b="b"/>
            <a:pathLst>
              <a:path w="1111666" h="1534868">
                <a:moveTo>
                  <a:pt x="0" y="0"/>
                </a:moveTo>
                <a:lnTo>
                  <a:pt x="1111666" y="0"/>
                </a:lnTo>
                <a:lnTo>
                  <a:pt x="1111666" y="1534868"/>
                </a:lnTo>
                <a:lnTo>
                  <a:pt x="0" y="15348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4571121" y="5063982"/>
            <a:ext cx="13312448" cy="290453"/>
          </a:xfrm>
          <a:custGeom>
            <a:avLst/>
            <a:gdLst/>
            <a:ahLst/>
            <a:cxnLst/>
            <a:rect l="l" t="t" r="r" b="b"/>
            <a:pathLst>
              <a:path w="13312448" h="290453">
                <a:moveTo>
                  <a:pt x="0" y="0"/>
                </a:moveTo>
                <a:lnTo>
                  <a:pt x="13312448" y="0"/>
                </a:lnTo>
                <a:lnTo>
                  <a:pt x="13312448" y="290454"/>
                </a:lnTo>
                <a:lnTo>
                  <a:pt x="0" y="29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711217" y="5434180"/>
            <a:ext cx="13312448" cy="857250"/>
          </a:xfrm>
          <a:prstGeom prst="rect">
            <a:avLst/>
          </a:prstGeom>
        </p:spPr>
        <p:txBody>
          <a:bodyPr lIns="0" tIns="0" rIns="0" bIns="0" rtlCol="0" anchor="t">
            <a:spAutoFit/>
          </a:bodyPr>
          <a:lstStyle/>
          <a:p>
            <a:pPr>
              <a:lnSpc>
                <a:spcPts val="6720"/>
              </a:lnSpc>
            </a:pPr>
            <a:r>
              <a:rPr lang="en-US" sz="5600">
                <a:solidFill>
                  <a:srgbClr val="2A2E3A"/>
                </a:solidFill>
                <a:latin typeface="Klein Bold"/>
              </a:rPr>
              <a:t>Real-Time Intelligent Vision Assistant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106" b="-8374"/>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637" y="0"/>
            <a:ext cx="18257363" cy="10287000"/>
          </a:xfrm>
          <a:custGeom>
            <a:avLst/>
            <a:gdLst/>
            <a:ahLst/>
            <a:cxnLst/>
            <a:rect l="l" t="t" r="r" b="b"/>
            <a:pathLst>
              <a:path w="18257363" h="10287000">
                <a:moveTo>
                  <a:pt x="0" y="0"/>
                </a:moveTo>
                <a:lnTo>
                  <a:pt x="18257363" y="0"/>
                </a:lnTo>
                <a:lnTo>
                  <a:pt x="18257363" y="10287000"/>
                </a:lnTo>
                <a:lnTo>
                  <a:pt x="0" y="10287000"/>
                </a:lnTo>
                <a:lnTo>
                  <a:pt x="0" y="0"/>
                </a:lnTo>
                <a:close/>
              </a:path>
            </a:pathLst>
          </a:custGeom>
          <a:blipFill>
            <a:blip r:embed="rId2"/>
            <a:stretch>
              <a:fillRect l="-5598" t="-11480" r="-5598"/>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2"/>
            <a:stretch>
              <a:fillRect l="-8981" r="-24546"/>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508998" y="102870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08998" y="643660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479456" y="6990608"/>
            <a:ext cx="7486413" cy="2334367"/>
            <a:chOff x="0" y="0"/>
            <a:chExt cx="9981883" cy="3112490"/>
          </a:xfrm>
        </p:grpSpPr>
        <p:sp>
          <p:nvSpPr>
            <p:cNvPr id="5" name="TextBox 5"/>
            <p:cNvSpPr txBox="1"/>
            <p:nvPr/>
          </p:nvSpPr>
          <p:spPr>
            <a:xfrm>
              <a:off x="0" y="0"/>
              <a:ext cx="9981883" cy="762000"/>
            </a:xfrm>
            <a:prstGeom prst="rect">
              <a:avLst/>
            </a:prstGeom>
          </p:spPr>
          <p:txBody>
            <a:bodyPr lIns="0" tIns="0" rIns="0" bIns="0" rtlCol="0" anchor="t">
              <a:spAutoFit/>
            </a:bodyPr>
            <a:lstStyle/>
            <a:p>
              <a:pPr marL="0" lvl="0" indent="0">
                <a:lnSpc>
                  <a:spcPts val="4559"/>
                </a:lnSpc>
                <a:spcBef>
                  <a:spcPct val="0"/>
                </a:spcBef>
              </a:pPr>
              <a:r>
                <a:rPr lang="en-US" sz="3799">
                  <a:solidFill>
                    <a:srgbClr val="718BAB"/>
                  </a:solidFill>
                  <a:latin typeface="Klein Bold"/>
                </a:rPr>
                <a:t>Resources</a:t>
              </a:r>
            </a:p>
          </p:txBody>
        </p:sp>
        <p:sp>
          <p:nvSpPr>
            <p:cNvPr id="6" name="TextBox 6"/>
            <p:cNvSpPr txBox="1"/>
            <p:nvPr/>
          </p:nvSpPr>
          <p:spPr>
            <a:xfrm>
              <a:off x="0" y="1305068"/>
              <a:ext cx="9981883" cy="1807422"/>
            </a:xfrm>
            <a:prstGeom prst="rect">
              <a:avLst/>
            </a:prstGeom>
          </p:spPr>
          <p:txBody>
            <a:bodyPr lIns="0" tIns="0" rIns="0" bIns="0" rtlCol="0" anchor="t">
              <a:spAutoFit/>
            </a:bodyPr>
            <a:lstStyle/>
            <a:p>
              <a:pPr marL="561339" lvl="1" indent="-280669">
                <a:lnSpc>
                  <a:spcPts val="3639"/>
                </a:lnSpc>
                <a:buFont typeface="Arial"/>
                <a:buChar char="•"/>
              </a:pPr>
              <a:r>
                <a:rPr lang="en-US" sz="2599">
                  <a:solidFill>
                    <a:srgbClr val="2A2E3A"/>
                  </a:solidFill>
                  <a:latin typeface="Helios"/>
                </a:rPr>
                <a:t>Wearable Smart Glasses</a:t>
              </a:r>
            </a:p>
            <a:p>
              <a:pPr marL="561339" lvl="1" indent="-280669">
                <a:lnSpc>
                  <a:spcPts val="3639"/>
                </a:lnSpc>
                <a:buFont typeface="Arial"/>
                <a:buChar char="•"/>
              </a:pPr>
              <a:r>
                <a:rPr lang="en-US" sz="2599">
                  <a:solidFill>
                    <a:srgbClr val="2A2E3A"/>
                  </a:solidFill>
                  <a:latin typeface="Helios"/>
                </a:rPr>
                <a:t>Depth Sensor Camera</a:t>
              </a:r>
            </a:p>
            <a:p>
              <a:pPr marL="561339" lvl="1" indent="-280669">
                <a:lnSpc>
                  <a:spcPts val="3639"/>
                </a:lnSpc>
                <a:buFont typeface="Arial"/>
                <a:buChar char="•"/>
              </a:pPr>
              <a:r>
                <a:rPr lang="en-US" sz="2599">
                  <a:solidFill>
                    <a:srgbClr val="2A2E3A"/>
                  </a:solidFill>
                  <a:latin typeface="Helios"/>
                </a:rPr>
                <a:t>Cloud </a:t>
              </a:r>
            </a:p>
          </p:txBody>
        </p:sp>
      </p:grpSp>
      <p:grpSp>
        <p:nvGrpSpPr>
          <p:cNvPr id="7" name="Group 7"/>
          <p:cNvGrpSpPr/>
          <p:nvPr/>
        </p:nvGrpSpPr>
        <p:grpSpPr>
          <a:xfrm>
            <a:off x="0" y="0"/>
            <a:ext cx="9411059" cy="10287000"/>
            <a:chOff x="0" y="0"/>
            <a:chExt cx="2478633" cy="2709333"/>
          </a:xfrm>
        </p:grpSpPr>
        <p:sp>
          <p:nvSpPr>
            <p:cNvPr id="8" name="Freeform 8"/>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9" name="TextBox 9"/>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a:off x="933450" y="3513773"/>
            <a:ext cx="6746873" cy="3259455"/>
            <a:chOff x="0" y="0"/>
            <a:chExt cx="8995831" cy="4345940"/>
          </a:xfrm>
        </p:grpSpPr>
        <p:sp>
          <p:nvSpPr>
            <p:cNvPr id="11" name="TextBox 11"/>
            <p:cNvSpPr txBox="1"/>
            <p:nvPr/>
          </p:nvSpPr>
          <p:spPr>
            <a:xfrm>
              <a:off x="0" y="-76200"/>
              <a:ext cx="8995831" cy="3031067"/>
            </a:xfrm>
            <a:prstGeom prst="rect">
              <a:avLst/>
            </a:prstGeom>
          </p:spPr>
          <p:txBody>
            <a:bodyPr lIns="0" tIns="0" rIns="0" bIns="0" rtlCol="0" anchor="t">
              <a:spAutoFit/>
            </a:bodyPr>
            <a:lstStyle/>
            <a:p>
              <a:pPr>
                <a:lnSpc>
                  <a:spcPts val="9099"/>
                </a:lnSpc>
              </a:pPr>
              <a:r>
                <a:rPr lang="en-US" sz="6999">
                  <a:solidFill>
                    <a:srgbClr val="2A2E3A"/>
                  </a:solidFill>
                  <a:latin typeface="Klein Bold"/>
                </a:rPr>
                <a:t>Timeline </a:t>
              </a:r>
              <a:r>
                <a:rPr lang="en-US" sz="6999">
                  <a:solidFill>
                    <a:srgbClr val="718BAB"/>
                  </a:solidFill>
                  <a:latin typeface="Klein Bold"/>
                </a:rPr>
                <a:t>Resources</a:t>
              </a:r>
            </a:p>
          </p:txBody>
        </p:sp>
        <p:sp>
          <p:nvSpPr>
            <p:cNvPr id="12" name="TextBox 12"/>
            <p:cNvSpPr txBox="1"/>
            <p:nvPr/>
          </p:nvSpPr>
          <p:spPr>
            <a:xfrm>
              <a:off x="0" y="3638338"/>
              <a:ext cx="7058405" cy="707602"/>
            </a:xfrm>
            <a:prstGeom prst="rect">
              <a:avLst/>
            </a:prstGeom>
          </p:spPr>
          <p:txBody>
            <a:bodyPr lIns="0" tIns="0" rIns="0" bIns="0" rtlCol="0" anchor="t">
              <a:spAutoFit/>
            </a:bodyPr>
            <a:lstStyle/>
            <a:p>
              <a:pPr>
                <a:lnSpc>
                  <a:spcPts val="4479"/>
                </a:lnSpc>
              </a:pPr>
              <a:endParaRPr/>
            </a:p>
          </p:txBody>
        </p:sp>
      </p:grpSp>
      <p:grpSp>
        <p:nvGrpSpPr>
          <p:cNvPr id="13" name="Group 13"/>
          <p:cNvGrpSpPr/>
          <p:nvPr/>
        </p:nvGrpSpPr>
        <p:grpSpPr>
          <a:xfrm>
            <a:off x="10479456" y="1618297"/>
            <a:ext cx="7486413" cy="5077567"/>
            <a:chOff x="0" y="0"/>
            <a:chExt cx="9981883" cy="6770090"/>
          </a:xfrm>
        </p:grpSpPr>
        <p:sp>
          <p:nvSpPr>
            <p:cNvPr id="14" name="TextBox 14"/>
            <p:cNvSpPr txBox="1"/>
            <p:nvPr/>
          </p:nvSpPr>
          <p:spPr>
            <a:xfrm>
              <a:off x="0" y="0"/>
              <a:ext cx="9981883" cy="762000"/>
            </a:xfrm>
            <a:prstGeom prst="rect">
              <a:avLst/>
            </a:prstGeom>
          </p:spPr>
          <p:txBody>
            <a:bodyPr lIns="0" tIns="0" rIns="0" bIns="0" rtlCol="0" anchor="t">
              <a:spAutoFit/>
            </a:bodyPr>
            <a:lstStyle/>
            <a:p>
              <a:pPr marL="0" lvl="0" indent="0">
                <a:lnSpc>
                  <a:spcPts val="4559"/>
                </a:lnSpc>
                <a:spcBef>
                  <a:spcPct val="0"/>
                </a:spcBef>
              </a:pPr>
              <a:r>
                <a:rPr lang="en-US" sz="3799">
                  <a:solidFill>
                    <a:srgbClr val="718BAB"/>
                  </a:solidFill>
                  <a:latin typeface="Klein Bold"/>
                </a:rPr>
                <a:t>Timeline</a:t>
              </a:r>
            </a:p>
          </p:txBody>
        </p:sp>
        <p:sp>
          <p:nvSpPr>
            <p:cNvPr id="15" name="TextBox 15"/>
            <p:cNvSpPr txBox="1"/>
            <p:nvPr/>
          </p:nvSpPr>
          <p:spPr>
            <a:xfrm>
              <a:off x="0" y="1305068"/>
              <a:ext cx="9981883" cy="5465022"/>
            </a:xfrm>
            <a:prstGeom prst="rect">
              <a:avLst/>
            </a:prstGeom>
          </p:spPr>
          <p:txBody>
            <a:bodyPr lIns="0" tIns="0" rIns="0" bIns="0" rtlCol="0" anchor="t">
              <a:spAutoFit/>
            </a:bodyPr>
            <a:lstStyle/>
            <a:p>
              <a:pPr marL="561339" lvl="1" indent="-280669">
                <a:lnSpc>
                  <a:spcPts val="3639"/>
                </a:lnSpc>
                <a:buFont typeface="Arial"/>
                <a:buChar char="•"/>
              </a:pPr>
              <a:r>
                <a:rPr lang="en-US" sz="2599">
                  <a:solidFill>
                    <a:srgbClr val="2A2E3A"/>
                  </a:solidFill>
                  <a:latin typeface="Helios"/>
                </a:rPr>
                <a:t>Phase I</a:t>
              </a:r>
            </a:p>
            <a:p>
              <a:pPr marL="1122678" lvl="2" indent="-374226">
                <a:lnSpc>
                  <a:spcPts val="3639"/>
                </a:lnSpc>
                <a:buFont typeface="Arial"/>
                <a:buChar char="⚬"/>
              </a:pPr>
              <a:r>
                <a:rPr lang="en-US" sz="2599">
                  <a:solidFill>
                    <a:srgbClr val="2A2E3A"/>
                  </a:solidFill>
                  <a:latin typeface="Helios"/>
                </a:rPr>
                <a:t>Developed a model that describes the environment in real-time</a:t>
              </a:r>
            </a:p>
            <a:p>
              <a:pPr marL="561339" lvl="1" indent="-280669">
                <a:lnSpc>
                  <a:spcPts val="3639"/>
                </a:lnSpc>
                <a:buFont typeface="Arial"/>
                <a:buChar char="•"/>
              </a:pPr>
              <a:r>
                <a:rPr lang="en-US" sz="2599">
                  <a:solidFill>
                    <a:srgbClr val="2A2E3A"/>
                  </a:solidFill>
                  <a:latin typeface="Helios"/>
                </a:rPr>
                <a:t>Phase II</a:t>
              </a:r>
            </a:p>
            <a:p>
              <a:pPr marL="1122678" lvl="2" indent="-374226">
                <a:lnSpc>
                  <a:spcPts val="3639"/>
                </a:lnSpc>
                <a:buFont typeface="Arial"/>
                <a:buChar char="⚬"/>
              </a:pPr>
              <a:r>
                <a:rPr lang="en-US" sz="2599">
                  <a:solidFill>
                    <a:srgbClr val="2A2E3A"/>
                  </a:solidFill>
                  <a:latin typeface="Helios"/>
                </a:rPr>
                <a:t>Refining the model to enhance accuracy and processing speed</a:t>
              </a:r>
            </a:p>
            <a:p>
              <a:pPr marL="561339" lvl="1" indent="-280669">
                <a:lnSpc>
                  <a:spcPts val="3639"/>
                </a:lnSpc>
                <a:buFont typeface="Arial"/>
                <a:buChar char="•"/>
              </a:pPr>
              <a:r>
                <a:rPr lang="en-US" sz="2599">
                  <a:solidFill>
                    <a:srgbClr val="2A2E3A"/>
                  </a:solidFill>
                  <a:latin typeface="Helios"/>
                </a:rPr>
                <a:t>Prototype Completion Time</a:t>
              </a:r>
            </a:p>
            <a:p>
              <a:pPr marL="1122678" lvl="2" indent="-374226">
                <a:lnSpc>
                  <a:spcPts val="3639"/>
                </a:lnSpc>
                <a:buFont typeface="Arial"/>
                <a:buChar char="⚬"/>
              </a:pPr>
              <a:r>
                <a:rPr lang="en-US" sz="2599">
                  <a:solidFill>
                    <a:srgbClr val="2A2E3A"/>
                  </a:solidFill>
                  <a:latin typeface="Helios"/>
                </a:rPr>
                <a:t>3-4 months</a:t>
              </a:r>
            </a:p>
            <a:p>
              <a:pPr>
                <a:lnSpc>
                  <a:spcPts val="3639"/>
                </a:lnSpc>
              </a:pPr>
              <a:endParaRPr lang="en-US" sz="2599">
                <a:solidFill>
                  <a:srgbClr val="2A2E3A"/>
                </a:solidFill>
                <a:latin typeface="Helio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4" b="-144"/>
            </a:stretch>
          </a:blipFill>
        </p:spPr>
      </p:sp>
      <p:sp>
        <p:nvSpPr>
          <p:cNvPr id="3" name="Freeform 3"/>
          <p:cNvSpPr/>
          <p:nvPr/>
        </p:nvSpPr>
        <p:spPr>
          <a:xfrm>
            <a:off x="3698177" y="4930470"/>
            <a:ext cx="1109063" cy="1531275"/>
          </a:xfrm>
          <a:custGeom>
            <a:avLst/>
            <a:gdLst/>
            <a:ahLst/>
            <a:cxnLst/>
            <a:rect l="l" t="t" r="r" b="b"/>
            <a:pathLst>
              <a:path w="1109063" h="1531275">
                <a:moveTo>
                  <a:pt x="0" y="0"/>
                </a:moveTo>
                <a:lnTo>
                  <a:pt x="1109064" y="0"/>
                </a:lnTo>
                <a:lnTo>
                  <a:pt x="1109064" y="1531275"/>
                </a:lnTo>
                <a:lnTo>
                  <a:pt x="0" y="15312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414597" y="5447565"/>
            <a:ext cx="1162936" cy="1014180"/>
          </a:xfrm>
          <a:custGeom>
            <a:avLst/>
            <a:gdLst/>
            <a:ahLst/>
            <a:cxnLst/>
            <a:rect l="l" t="t" r="r" b="b"/>
            <a:pathLst>
              <a:path w="1162936" h="1014180">
                <a:moveTo>
                  <a:pt x="0" y="0"/>
                </a:moveTo>
                <a:lnTo>
                  <a:pt x="1162936" y="0"/>
                </a:lnTo>
                <a:lnTo>
                  <a:pt x="1162936" y="1014180"/>
                </a:lnTo>
                <a:lnTo>
                  <a:pt x="0" y="10141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386617" y="5423511"/>
            <a:ext cx="1014180" cy="1014180"/>
          </a:xfrm>
          <a:custGeom>
            <a:avLst/>
            <a:gdLst/>
            <a:ahLst/>
            <a:cxnLst/>
            <a:rect l="l" t="t" r="r" b="b"/>
            <a:pathLst>
              <a:path w="1014180" h="1014180">
                <a:moveTo>
                  <a:pt x="0" y="0"/>
                </a:moveTo>
                <a:lnTo>
                  <a:pt x="1014179" y="0"/>
                </a:lnTo>
                <a:lnTo>
                  <a:pt x="1014179" y="1014179"/>
                </a:lnTo>
                <a:lnTo>
                  <a:pt x="0" y="1014179"/>
                </a:lnTo>
                <a:lnTo>
                  <a:pt x="0" y="0"/>
                </a:lnTo>
                <a:close/>
              </a:path>
            </a:pathLst>
          </a:custGeom>
          <a:blipFill>
            <a:blip r:embed="rId7"/>
            <a:stretch>
              <a:fillRect/>
            </a:stretch>
          </a:blipFill>
        </p:spPr>
      </p:sp>
      <p:sp>
        <p:nvSpPr>
          <p:cNvPr id="6" name="Freeform 6"/>
          <p:cNvSpPr/>
          <p:nvPr/>
        </p:nvSpPr>
        <p:spPr>
          <a:xfrm>
            <a:off x="7184890" y="5447565"/>
            <a:ext cx="966070" cy="966070"/>
          </a:xfrm>
          <a:custGeom>
            <a:avLst/>
            <a:gdLst/>
            <a:ahLst/>
            <a:cxnLst/>
            <a:rect l="l" t="t" r="r" b="b"/>
            <a:pathLst>
              <a:path w="966070" h="966070">
                <a:moveTo>
                  <a:pt x="0" y="0"/>
                </a:moveTo>
                <a:lnTo>
                  <a:pt x="966070" y="0"/>
                </a:lnTo>
                <a:lnTo>
                  <a:pt x="966070" y="966071"/>
                </a:lnTo>
                <a:lnTo>
                  <a:pt x="0" y="966071"/>
                </a:lnTo>
                <a:lnTo>
                  <a:pt x="0" y="0"/>
                </a:lnTo>
                <a:close/>
              </a:path>
            </a:pathLst>
          </a:custGeom>
          <a:blipFill>
            <a:blip r:embed="rId8"/>
            <a:stretch>
              <a:fillRect/>
            </a:stretch>
          </a:blipFill>
        </p:spPr>
      </p:sp>
      <p:sp>
        <p:nvSpPr>
          <p:cNvPr id="7" name="Freeform 7"/>
          <p:cNvSpPr/>
          <p:nvPr/>
        </p:nvSpPr>
        <p:spPr>
          <a:xfrm>
            <a:off x="8941934" y="5447565"/>
            <a:ext cx="1014180" cy="1014180"/>
          </a:xfrm>
          <a:custGeom>
            <a:avLst/>
            <a:gdLst/>
            <a:ahLst/>
            <a:cxnLst/>
            <a:rect l="l" t="t" r="r" b="b"/>
            <a:pathLst>
              <a:path w="1014180" h="1014180">
                <a:moveTo>
                  <a:pt x="0" y="0"/>
                </a:moveTo>
                <a:lnTo>
                  <a:pt x="1014179" y="0"/>
                </a:lnTo>
                <a:lnTo>
                  <a:pt x="1014179" y="1014180"/>
                </a:lnTo>
                <a:lnTo>
                  <a:pt x="0" y="1014180"/>
                </a:lnTo>
                <a:lnTo>
                  <a:pt x="0" y="0"/>
                </a:lnTo>
                <a:close/>
              </a:path>
            </a:pathLst>
          </a:custGeom>
          <a:blipFill>
            <a:blip r:embed="rId9"/>
            <a:stretch>
              <a:fillRect/>
            </a:stretch>
          </a:blipFill>
        </p:spPr>
      </p:sp>
      <p:sp>
        <p:nvSpPr>
          <p:cNvPr id="8" name="Freeform 8"/>
          <p:cNvSpPr/>
          <p:nvPr/>
        </p:nvSpPr>
        <p:spPr>
          <a:xfrm>
            <a:off x="13895810" y="5447565"/>
            <a:ext cx="966070" cy="966070"/>
          </a:xfrm>
          <a:custGeom>
            <a:avLst/>
            <a:gdLst/>
            <a:ahLst/>
            <a:cxnLst/>
            <a:rect l="l" t="t" r="r" b="b"/>
            <a:pathLst>
              <a:path w="966070" h="966070">
                <a:moveTo>
                  <a:pt x="0" y="0"/>
                </a:moveTo>
                <a:lnTo>
                  <a:pt x="966071" y="0"/>
                </a:lnTo>
                <a:lnTo>
                  <a:pt x="966071" y="966071"/>
                </a:lnTo>
                <a:lnTo>
                  <a:pt x="0" y="966071"/>
                </a:lnTo>
                <a:lnTo>
                  <a:pt x="0" y="0"/>
                </a:lnTo>
                <a:close/>
              </a:path>
            </a:pathLst>
          </a:custGeom>
          <a:blipFill>
            <a:blip r:embed="rId10"/>
            <a:stretch>
              <a:fillRect/>
            </a:stretch>
          </a:blipFill>
        </p:spPr>
      </p:sp>
      <p:sp>
        <p:nvSpPr>
          <p:cNvPr id="9" name="Freeform 9"/>
          <p:cNvSpPr/>
          <p:nvPr/>
        </p:nvSpPr>
        <p:spPr>
          <a:xfrm>
            <a:off x="10925246" y="5447565"/>
            <a:ext cx="966070" cy="966070"/>
          </a:xfrm>
          <a:custGeom>
            <a:avLst/>
            <a:gdLst/>
            <a:ahLst/>
            <a:cxnLst/>
            <a:rect l="l" t="t" r="r" b="b"/>
            <a:pathLst>
              <a:path w="966070" h="966070">
                <a:moveTo>
                  <a:pt x="0" y="0"/>
                </a:moveTo>
                <a:lnTo>
                  <a:pt x="966071" y="0"/>
                </a:lnTo>
                <a:lnTo>
                  <a:pt x="966071" y="966071"/>
                </a:lnTo>
                <a:lnTo>
                  <a:pt x="0" y="966071"/>
                </a:lnTo>
                <a:lnTo>
                  <a:pt x="0" y="0"/>
                </a:lnTo>
                <a:close/>
              </a:path>
            </a:pathLst>
          </a:custGeom>
          <a:blipFill>
            <a:blip r:embed="rId11"/>
            <a:stretch>
              <a:fillRect/>
            </a:stretch>
          </a:blipFill>
        </p:spPr>
      </p:sp>
      <p:sp>
        <p:nvSpPr>
          <p:cNvPr id="10" name="TextBox 10"/>
          <p:cNvSpPr txBox="1"/>
          <p:nvPr/>
        </p:nvSpPr>
        <p:spPr>
          <a:xfrm>
            <a:off x="11713012" y="7962900"/>
            <a:ext cx="5508187" cy="1115122"/>
          </a:xfrm>
          <a:prstGeom prst="rect">
            <a:avLst/>
          </a:prstGeom>
        </p:spPr>
        <p:txBody>
          <a:bodyPr wrap="square" lIns="0" tIns="0" rIns="0" bIns="0" rtlCol="0" anchor="t">
            <a:spAutoFit/>
          </a:bodyPr>
          <a:lstStyle/>
          <a:p>
            <a:pPr algn="ctr">
              <a:lnSpc>
                <a:spcPts val="9113"/>
              </a:lnSpc>
            </a:pPr>
            <a:r>
              <a:rPr lang="en-US" sz="6509" dirty="0">
                <a:solidFill>
                  <a:srgbClr val="153969"/>
                </a:solidFill>
                <a:latin typeface="Canva Sans Bold"/>
              </a:rPr>
              <a:t>Team RIVA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827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0171944" y="1966426"/>
            <a:ext cx="6148356" cy="6354148"/>
            <a:chOff x="0" y="0"/>
            <a:chExt cx="6362700" cy="6575666"/>
          </a:xfrm>
        </p:grpSpPr>
        <p:sp>
          <p:nvSpPr>
            <p:cNvPr id="6" name="Freeform 6"/>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1676" r="-1676"/>
              </a:stretch>
            </a:blipFill>
          </p:spPr>
        </p:sp>
      </p:grpSp>
      <p:grpSp>
        <p:nvGrpSpPr>
          <p:cNvPr id="7" name="Group 7"/>
          <p:cNvGrpSpPr/>
          <p:nvPr/>
        </p:nvGrpSpPr>
        <p:grpSpPr>
          <a:xfrm>
            <a:off x="528358" y="2708566"/>
            <a:ext cx="9046944" cy="4021455"/>
            <a:chOff x="0" y="0"/>
            <a:chExt cx="12062592" cy="5361940"/>
          </a:xfrm>
        </p:grpSpPr>
        <p:sp>
          <p:nvSpPr>
            <p:cNvPr id="8" name="TextBox 8"/>
            <p:cNvSpPr txBox="1"/>
            <p:nvPr/>
          </p:nvSpPr>
          <p:spPr>
            <a:xfrm>
              <a:off x="0" y="-200025"/>
              <a:ext cx="12062592" cy="1618192"/>
            </a:xfrm>
            <a:prstGeom prst="rect">
              <a:avLst/>
            </a:prstGeom>
          </p:spPr>
          <p:txBody>
            <a:bodyPr lIns="0" tIns="0" rIns="0" bIns="0" rtlCol="0" anchor="t">
              <a:spAutoFit/>
            </a:bodyPr>
            <a:lstStyle/>
            <a:p>
              <a:pPr>
                <a:lnSpc>
                  <a:spcPts val="9099"/>
                </a:lnSpc>
              </a:pPr>
              <a:r>
                <a:rPr lang="en-US" sz="6999">
                  <a:solidFill>
                    <a:srgbClr val="2A2E3A"/>
                  </a:solidFill>
                  <a:latin typeface="Arial Bold"/>
                </a:rPr>
                <a:t>RIVA</a:t>
              </a:r>
            </a:p>
          </p:txBody>
        </p:sp>
        <p:sp>
          <p:nvSpPr>
            <p:cNvPr id="9" name="TextBox 9"/>
            <p:cNvSpPr txBox="1"/>
            <p:nvPr/>
          </p:nvSpPr>
          <p:spPr>
            <a:xfrm>
              <a:off x="0" y="2032211"/>
              <a:ext cx="10890356" cy="3329729"/>
            </a:xfrm>
            <a:prstGeom prst="rect">
              <a:avLst/>
            </a:prstGeom>
          </p:spPr>
          <p:txBody>
            <a:bodyPr lIns="0" tIns="0" rIns="0" bIns="0" rtlCol="0" anchor="t">
              <a:spAutoFit/>
            </a:bodyPr>
            <a:lstStyle/>
            <a:p>
              <a:pPr marL="777237" lvl="1" indent="-388618" algn="just">
                <a:lnSpc>
                  <a:spcPts val="5039"/>
                </a:lnSpc>
                <a:buFont typeface="Arial"/>
                <a:buChar char="•"/>
              </a:pPr>
              <a:r>
                <a:rPr lang="en-US" sz="3599">
                  <a:solidFill>
                    <a:srgbClr val="2A2E3A"/>
                  </a:solidFill>
                  <a:latin typeface="Arial Bold"/>
                </a:rPr>
                <a:t>Accessibility Innovation</a:t>
              </a:r>
            </a:p>
            <a:p>
              <a:pPr marL="777237" lvl="1" indent="-388618" algn="just">
                <a:lnSpc>
                  <a:spcPts val="5039"/>
                </a:lnSpc>
                <a:buFont typeface="Arial"/>
                <a:buChar char="•"/>
              </a:pPr>
              <a:r>
                <a:rPr lang="en-US" sz="3599">
                  <a:solidFill>
                    <a:srgbClr val="2A2E3A"/>
                  </a:solidFill>
                  <a:latin typeface="Arial Bold"/>
                </a:rPr>
                <a:t>Advanced Technology Integration</a:t>
              </a:r>
            </a:p>
            <a:p>
              <a:pPr marL="777237" lvl="1" indent="-388618" algn="just">
                <a:lnSpc>
                  <a:spcPts val="5039"/>
                </a:lnSpc>
                <a:buFont typeface="Arial"/>
                <a:buChar char="•"/>
              </a:pPr>
              <a:r>
                <a:rPr lang="en-US" sz="3599">
                  <a:solidFill>
                    <a:srgbClr val="2A2E3A"/>
                  </a:solidFill>
                  <a:latin typeface="Arial Bold"/>
                </a:rPr>
                <a:t>Environmental Perception</a:t>
              </a:r>
            </a:p>
            <a:p>
              <a:pPr algn="just">
                <a:lnSpc>
                  <a:spcPts val="4479"/>
                </a:lnSpc>
              </a:pPr>
              <a:endParaRPr lang="en-US" sz="3599">
                <a:solidFill>
                  <a:srgbClr val="2A2E3A"/>
                </a:solidFill>
                <a:latin typeface="Arial Bold"/>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600262" y="3521906"/>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40956" y="4019458"/>
            <a:ext cx="7307412" cy="3768556"/>
            <a:chOff x="0" y="0"/>
            <a:chExt cx="9743216" cy="5024742"/>
          </a:xfrm>
        </p:grpSpPr>
        <p:sp>
          <p:nvSpPr>
            <p:cNvPr id="4" name="TextBox 4"/>
            <p:cNvSpPr txBox="1"/>
            <p:nvPr/>
          </p:nvSpPr>
          <p:spPr>
            <a:xfrm>
              <a:off x="0" y="-76200"/>
              <a:ext cx="9743216" cy="960117"/>
            </a:xfrm>
            <a:prstGeom prst="rect">
              <a:avLst/>
            </a:prstGeom>
          </p:spPr>
          <p:txBody>
            <a:bodyPr lIns="0" tIns="0" rIns="0" bIns="0" rtlCol="0" anchor="t">
              <a:spAutoFit/>
            </a:bodyPr>
            <a:lstStyle/>
            <a:p>
              <a:pPr marL="0" lvl="0" indent="0">
                <a:lnSpc>
                  <a:spcPts val="5289"/>
                </a:lnSpc>
                <a:spcBef>
                  <a:spcPct val="0"/>
                </a:spcBef>
              </a:pPr>
              <a:r>
                <a:rPr lang="en-US" sz="4407" u="none">
                  <a:solidFill>
                    <a:srgbClr val="718BAB"/>
                  </a:solidFill>
                  <a:latin typeface="Arial Bold"/>
                </a:rPr>
                <a:t>Vision</a:t>
              </a:r>
            </a:p>
          </p:txBody>
        </p:sp>
        <p:sp>
          <p:nvSpPr>
            <p:cNvPr id="5" name="TextBox 5"/>
            <p:cNvSpPr txBox="1"/>
            <p:nvPr/>
          </p:nvSpPr>
          <p:spPr>
            <a:xfrm>
              <a:off x="0" y="1467391"/>
              <a:ext cx="9743216" cy="3557351"/>
            </a:xfrm>
            <a:prstGeom prst="rect">
              <a:avLst/>
            </a:prstGeom>
          </p:spPr>
          <p:txBody>
            <a:bodyPr lIns="0" tIns="0" rIns="0" bIns="0" rtlCol="0" anchor="t">
              <a:spAutoFit/>
            </a:bodyPr>
            <a:lstStyle/>
            <a:p>
              <a:pPr marL="651151" lvl="1" indent="-325575">
                <a:lnSpc>
                  <a:spcPts val="4222"/>
                </a:lnSpc>
                <a:buFont typeface="Arial"/>
                <a:buChar char="•"/>
              </a:pPr>
              <a:r>
                <a:rPr lang="en-US" sz="3015">
                  <a:solidFill>
                    <a:srgbClr val="2A2E3A"/>
                  </a:solidFill>
                  <a:latin typeface="Arial"/>
                </a:rPr>
                <a:t>Interaction with Environment.</a:t>
              </a:r>
            </a:p>
            <a:p>
              <a:pPr marL="651151" lvl="1" indent="-325575">
                <a:lnSpc>
                  <a:spcPts val="4222"/>
                </a:lnSpc>
                <a:buFont typeface="Arial"/>
                <a:buChar char="•"/>
              </a:pPr>
              <a:r>
                <a:rPr lang="en-US" sz="3015">
                  <a:solidFill>
                    <a:srgbClr val="2A2E3A"/>
                  </a:solidFill>
                  <a:latin typeface="Arial"/>
                </a:rPr>
                <a:t>Independence</a:t>
              </a:r>
            </a:p>
            <a:p>
              <a:pPr marL="651151" lvl="1" indent="-325575">
                <a:lnSpc>
                  <a:spcPts val="4222"/>
                </a:lnSpc>
                <a:buFont typeface="Arial"/>
                <a:buChar char="•"/>
              </a:pPr>
              <a:r>
                <a:rPr lang="en-US" sz="3015">
                  <a:solidFill>
                    <a:srgbClr val="2A2E3A"/>
                  </a:solidFill>
                  <a:latin typeface="Arial"/>
                </a:rPr>
                <a:t>Assistance</a:t>
              </a:r>
            </a:p>
            <a:p>
              <a:pPr marL="651151" lvl="1" indent="-325575">
                <a:lnSpc>
                  <a:spcPts val="4222"/>
                </a:lnSpc>
                <a:buFont typeface="Arial"/>
                <a:buChar char="•"/>
              </a:pPr>
              <a:r>
                <a:rPr lang="en-US" sz="3015">
                  <a:solidFill>
                    <a:srgbClr val="2A2E3A"/>
                  </a:solidFill>
                  <a:latin typeface="Arial"/>
                </a:rPr>
                <a:t>Guidance</a:t>
              </a:r>
            </a:p>
            <a:p>
              <a:pPr marL="651151" lvl="1" indent="-325575">
                <a:lnSpc>
                  <a:spcPts val="4222"/>
                </a:lnSpc>
                <a:buFont typeface="Arial"/>
                <a:buChar char="•"/>
              </a:pPr>
              <a:r>
                <a:rPr lang="en-US" sz="3015">
                  <a:solidFill>
                    <a:srgbClr val="2A2E3A"/>
                  </a:solidFill>
                  <a:latin typeface="Arial"/>
                </a:rPr>
                <a:t>Security</a:t>
              </a:r>
            </a:p>
          </p:txBody>
        </p:sp>
      </p:grpSp>
      <p:grpSp>
        <p:nvGrpSpPr>
          <p:cNvPr id="6" name="Group 6"/>
          <p:cNvGrpSpPr/>
          <p:nvPr/>
        </p:nvGrpSpPr>
        <p:grpSpPr>
          <a:xfrm>
            <a:off x="0" y="0"/>
            <a:ext cx="9411059" cy="10287000"/>
            <a:chOff x="0" y="0"/>
            <a:chExt cx="2478633" cy="2709333"/>
          </a:xfrm>
        </p:grpSpPr>
        <p:sp>
          <p:nvSpPr>
            <p:cNvPr id="7" name="Freeform 7"/>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8" name="TextBox 8"/>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609600" y="3161660"/>
            <a:ext cx="7736727" cy="3077854"/>
            <a:chOff x="0" y="0"/>
            <a:chExt cx="10315636" cy="4103805"/>
          </a:xfrm>
        </p:grpSpPr>
        <p:sp>
          <p:nvSpPr>
            <p:cNvPr id="10" name="TextBox 10"/>
            <p:cNvSpPr txBox="1"/>
            <p:nvPr/>
          </p:nvSpPr>
          <p:spPr>
            <a:xfrm>
              <a:off x="0" y="-238125"/>
              <a:ext cx="10315636" cy="1867078"/>
            </a:xfrm>
            <a:prstGeom prst="rect">
              <a:avLst/>
            </a:prstGeom>
          </p:spPr>
          <p:txBody>
            <a:bodyPr lIns="0" tIns="0" rIns="0" bIns="0" rtlCol="0" anchor="t">
              <a:spAutoFit/>
            </a:bodyPr>
            <a:lstStyle/>
            <a:p>
              <a:pPr>
                <a:lnSpc>
                  <a:spcPts val="10435"/>
                </a:lnSpc>
              </a:pPr>
              <a:r>
                <a:rPr lang="en-US" sz="8027">
                  <a:solidFill>
                    <a:srgbClr val="2A2E3A"/>
                  </a:solidFill>
                  <a:latin typeface="Arial Bold"/>
                </a:rPr>
                <a:t>Our </a:t>
              </a:r>
              <a:r>
                <a:rPr lang="en-US" sz="8027">
                  <a:solidFill>
                    <a:srgbClr val="718BAB"/>
                  </a:solidFill>
                  <a:latin typeface="Arial Bold"/>
                </a:rPr>
                <a:t>Vision</a:t>
              </a:r>
            </a:p>
          </p:txBody>
        </p:sp>
        <p:sp>
          <p:nvSpPr>
            <p:cNvPr id="11" name="TextBox 11"/>
            <p:cNvSpPr txBox="1"/>
            <p:nvPr/>
          </p:nvSpPr>
          <p:spPr>
            <a:xfrm>
              <a:off x="0" y="2346280"/>
              <a:ext cx="8093964" cy="1757525"/>
            </a:xfrm>
            <a:prstGeom prst="rect">
              <a:avLst/>
            </a:prstGeom>
          </p:spPr>
          <p:txBody>
            <a:bodyPr lIns="0" tIns="0" rIns="0" bIns="0" rtlCol="0" anchor="t">
              <a:spAutoFit/>
            </a:bodyPr>
            <a:lstStyle/>
            <a:p>
              <a:pPr>
                <a:lnSpc>
                  <a:spcPts val="5137"/>
                </a:lnSpc>
              </a:pPr>
              <a:r>
                <a:rPr lang="en-US" sz="3669">
                  <a:solidFill>
                    <a:srgbClr val="2A2E3A"/>
                  </a:solidFill>
                  <a:latin typeface="Arial"/>
                </a:rPr>
                <a:t>We want to help visually impaired people with...</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051389" cy="10295868"/>
            <a:chOff x="0" y="0"/>
            <a:chExt cx="1857156" cy="2711669"/>
          </a:xfrm>
        </p:grpSpPr>
        <p:sp>
          <p:nvSpPr>
            <p:cNvPr id="3" name="Freeform 3"/>
            <p:cNvSpPr/>
            <p:nvPr/>
          </p:nvSpPr>
          <p:spPr>
            <a:xfrm>
              <a:off x="0" y="0"/>
              <a:ext cx="1857156" cy="2711669"/>
            </a:xfrm>
            <a:custGeom>
              <a:avLst/>
              <a:gdLst/>
              <a:ahLst/>
              <a:cxnLst/>
              <a:rect l="l" t="t" r="r" b="b"/>
              <a:pathLst>
                <a:path w="1857156" h="2711669">
                  <a:moveTo>
                    <a:pt x="0" y="0"/>
                  </a:moveTo>
                  <a:lnTo>
                    <a:pt x="1857156" y="0"/>
                  </a:lnTo>
                  <a:lnTo>
                    <a:pt x="1857156" y="2711669"/>
                  </a:lnTo>
                  <a:lnTo>
                    <a:pt x="0" y="2711669"/>
                  </a:lnTo>
                  <a:close/>
                </a:path>
              </a:pathLst>
            </a:custGeom>
            <a:solidFill>
              <a:srgbClr val="F4F4F4"/>
            </a:solidFill>
          </p:spPr>
        </p:sp>
        <p:sp>
          <p:nvSpPr>
            <p:cNvPr id="4" name="TextBox 4"/>
            <p:cNvSpPr txBox="1"/>
            <p:nvPr/>
          </p:nvSpPr>
          <p:spPr>
            <a:xfrm>
              <a:off x="0" y="-38100"/>
              <a:ext cx="1857156" cy="2749769"/>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8862620" y="6012708"/>
            <a:ext cx="5658356" cy="3324106"/>
            <a:chOff x="0" y="0"/>
            <a:chExt cx="1490267" cy="875485"/>
          </a:xfrm>
        </p:grpSpPr>
        <p:sp>
          <p:nvSpPr>
            <p:cNvPr id="6" name="Freeform 6"/>
            <p:cNvSpPr/>
            <p:nvPr/>
          </p:nvSpPr>
          <p:spPr>
            <a:xfrm>
              <a:off x="0" y="0"/>
              <a:ext cx="1490267" cy="875485"/>
            </a:xfrm>
            <a:custGeom>
              <a:avLst/>
              <a:gdLst/>
              <a:ahLst/>
              <a:cxnLst/>
              <a:rect l="l" t="t" r="r" b="b"/>
              <a:pathLst>
                <a:path w="1490267" h="875485">
                  <a:moveTo>
                    <a:pt x="41047" y="0"/>
                  </a:moveTo>
                  <a:lnTo>
                    <a:pt x="1449220" y="0"/>
                  </a:lnTo>
                  <a:cubicBezTo>
                    <a:pt x="1471889" y="0"/>
                    <a:pt x="1490267" y="18377"/>
                    <a:pt x="1490267" y="41047"/>
                  </a:cubicBezTo>
                  <a:lnTo>
                    <a:pt x="1490267" y="834438"/>
                  </a:lnTo>
                  <a:cubicBezTo>
                    <a:pt x="1490267" y="845324"/>
                    <a:pt x="1485942" y="855765"/>
                    <a:pt x="1478244" y="863462"/>
                  </a:cubicBezTo>
                  <a:cubicBezTo>
                    <a:pt x="1470547" y="871160"/>
                    <a:pt x="1460106" y="875485"/>
                    <a:pt x="1449220" y="875485"/>
                  </a:cubicBezTo>
                  <a:lnTo>
                    <a:pt x="41047" y="875485"/>
                  </a:lnTo>
                  <a:cubicBezTo>
                    <a:pt x="30161" y="875485"/>
                    <a:pt x="19720" y="871160"/>
                    <a:pt x="12022" y="863462"/>
                  </a:cubicBezTo>
                  <a:cubicBezTo>
                    <a:pt x="4325" y="855765"/>
                    <a:pt x="0" y="845324"/>
                    <a:pt x="0" y="834438"/>
                  </a:cubicBezTo>
                  <a:lnTo>
                    <a:pt x="0" y="41047"/>
                  </a:lnTo>
                  <a:cubicBezTo>
                    <a:pt x="0" y="30161"/>
                    <a:pt x="4325" y="19720"/>
                    <a:pt x="12022" y="12022"/>
                  </a:cubicBezTo>
                  <a:cubicBezTo>
                    <a:pt x="19720" y="4325"/>
                    <a:pt x="30161" y="0"/>
                    <a:pt x="41047" y="0"/>
                  </a:cubicBezTo>
                  <a:close/>
                </a:path>
              </a:pathLst>
            </a:custGeom>
            <a:solidFill>
              <a:srgbClr val="153969"/>
            </a:solidFill>
            <a:ln cap="rnd">
              <a:noFill/>
              <a:prstDash val="solid"/>
              <a:round/>
            </a:ln>
          </p:spPr>
        </p:sp>
        <p:sp>
          <p:nvSpPr>
            <p:cNvPr id="7" name="TextBox 7"/>
            <p:cNvSpPr txBox="1"/>
            <p:nvPr/>
          </p:nvSpPr>
          <p:spPr>
            <a:xfrm>
              <a:off x="0" y="-47625"/>
              <a:ext cx="1490267" cy="923110"/>
            </a:xfrm>
            <a:prstGeom prst="rect">
              <a:avLst/>
            </a:prstGeom>
          </p:spPr>
          <p:txBody>
            <a:bodyPr lIns="254000" tIns="254000" rIns="254000" bIns="254000" rtlCol="0" anchor="ctr"/>
            <a:lstStyle/>
            <a:p>
              <a:pPr algn="ctr">
                <a:lnSpc>
                  <a:spcPts val="3219"/>
                </a:lnSpc>
              </a:pPr>
              <a:endParaRPr/>
            </a:p>
          </p:txBody>
        </p:sp>
      </p:grpSp>
      <p:grpSp>
        <p:nvGrpSpPr>
          <p:cNvPr id="8" name="Group 8"/>
          <p:cNvGrpSpPr/>
          <p:nvPr/>
        </p:nvGrpSpPr>
        <p:grpSpPr>
          <a:xfrm>
            <a:off x="14069395" y="454658"/>
            <a:ext cx="2932789" cy="1451610"/>
            <a:chOff x="0" y="0"/>
            <a:chExt cx="772422" cy="382317"/>
          </a:xfrm>
        </p:grpSpPr>
        <p:sp>
          <p:nvSpPr>
            <p:cNvPr id="9" name="Freeform 9"/>
            <p:cNvSpPr/>
            <p:nvPr/>
          </p:nvSpPr>
          <p:spPr>
            <a:xfrm>
              <a:off x="0" y="0"/>
              <a:ext cx="772422" cy="382317"/>
            </a:xfrm>
            <a:custGeom>
              <a:avLst/>
              <a:gdLst/>
              <a:ahLst/>
              <a:cxnLst/>
              <a:rect l="l" t="t" r="r" b="b"/>
              <a:pathLst>
                <a:path w="772422" h="382317">
                  <a:moveTo>
                    <a:pt x="79193" y="0"/>
                  </a:moveTo>
                  <a:lnTo>
                    <a:pt x="693228" y="0"/>
                  </a:lnTo>
                  <a:cubicBezTo>
                    <a:pt x="714232" y="0"/>
                    <a:pt x="734375" y="8344"/>
                    <a:pt x="749227" y="23195"/>
                  </a:cubicBezTo>
                  <a:cubicBezTo>
                    <a:pt x="764078" y="38047"/>
                    <a:pt x="772422" y="58190"/>
                    <a:pt x="772422" y="79193"/>
                  </a:cubicBezTo>
                  <a:lnTo>
                    <a:pt x="772422" y="303124"/>
                  </a:lnTo>
                  <a:cubicBezTo>
                    <a:pt x="772422" y="346861"/>
                    <a:pt x="736966" y="382317"/>
                    <a:pt x="693228" y="382317"/>
                  </a:cubicBezTo>
                  <a:lnTo>
                    <a:pt x="79193" y="382317"/>
                  </a:lnTo>
                  <a:cubicBezTo>
                    <a:pt x="58190" y="382317"/>
                    <a:pt x="38047" y="373973"/>
                    <a:pt x="23195" y="359122"/>
                  </a:cubicBezTo>
                  <a:cubicBezTo>
                    <a:pt x="8344" y="344270"/>
                    <a:pt x="0" y="324127"/>
                    <a:pt x="0" y="303124"/>
                  </a:cubicBezTo>
                  <a:lnTo>
                    <a:pt x="0" y="79193"/>
                  </a:lnTo>
                  <a:cubicBezTo>
                    <a:pt x="0" y="58190"/>
                    <a:pt x="8344" y="38047"/>
                    <a:pt x="23195" y="23195"/>
                  </a:cubicBezTo>
                  <a:cubicBezTo>
                    <a:pt x="38047" y="8344"/>
                    <a:pt x="58190" y="0"/>
                    <a:pt x="79193" y="0"/>
                  </a:cubicBezTo>
                  <a:close/>
                </a:path>
              </a:pathLst>
            </a:custGeom>
            <a:solidFill>
              <a:srgbClr val="718BAB"/>
            </a:solidFill>
            <a:ln cap="rnd">
              <a:noFill/>
              <a:prstDash val="solid"/>
              <a:round/>
            </a:ln>
          </p:spPr>
        </p:sp>
        <p:sp>
          <p:nvSpPr>
            <p:cNvPr id="10" name="TextBox 10"/>
            <p:cNvSpPr txBox="1"/>
            <p:nvPr/>
          </p:nvSpPr>
          <p:spPr>
            <a:xfrm>
              <a:off x="0" y="-114300"/>
              <a:ext cx="772422" cy="496617"/>
            </a:xfrm>
            <a:prstGeom prst="rect">
              <a:avLst/>
            </a:prstGeom>
          </p:spPr>
          <p:txBody>
            <a:bodyPr lIns="254000" tIns="254000" rIns="254000" bIns="254000" rtlCol="0" anchor="ctr"/>
            <a:lstStyle/>
            <a:p>
              <a:pPr algn="ctr">
                <a:lnSpc>
                  <a:spcPts val="4199"/>
                </a:lnSpc>
              </a:pPr>
              <a:r>
                <a:rPr lang="en-US" sz="2999">
                  <a:solidFill>
                    <a:srgbClr val="2A2E3A"/>
                  </a:solidFill>
                  <a:latin typeface="Arial"/>
                </a:rPr>
                <a:t>LLM Model</a:t>
              </a:r>
            </a:p>
          </p:txBody>
        </p:sp>
      </p:grpSp>
      <p:grpSp>
        <p:nvGrpSpPr>
          <p:cNvPr id="11" name="Group 11"/>
          <p:cNvGrpSpPr/>
          <p:nvPr/>
        </p:nvGrpSpPr>
        <p:grpSpPr>
          <a:xfrm>
            <a:off x="12949580" y="3814038"/>
            <a:ext cx="2495550" cy="1268730"/>
            <a:chOff x="0" y="0"/>
            <a:chExt cx="657264" cy="334151"/>
          </a:xfrm>
        </p:grpSpPr>
        <p:sp>
          <p:nvSpPr>
            <p:cNvPr id="12" name="Freeform 12"/>
            <p:cNvSpPr/>
            <p:nvPr/>
          </p:nvSpPr>
          <p:spPr>
            <a:xfrm>
              <a:off x="0" y="0"/>
              <a:ext cx="657264" cy="334151"/>
            </a:xfrm>
            <a:custGeom>
              <a:avLst/>
              <a:gdLst/>
              <a:ahLst/>
              <a:cxnLst/>
              <a:rect l="l" t="t" r="r" b="b"/>
              <a:pathLst>
                <a:path w="657264" h="334151">
                  <a:moveTo>
                    <a:pt x="93069" y="0"/>
                  </a:moveTo>
                  <a:lnTo>
                    <a:pt x="564196" y="0"/>
                  </a:lnTo>
                  <a:cubicBezTo>
                    <a:pt x="588879" y="0"/>
                    <a:pt x="612551" y="9805"/>
                    <a:pt x="630005" y="27259"/>
                  </a:cubicBezTo>
                  <a:cubicBezTo>
                    <a:pt x="647459" y="44713"/>
                    <a:pt x="657264" y="68385"/>
                    <a:pt x="657264" y="93069"/>
                  </a:cubicBezTo>
                  <a:lnTo>
                    <a:pt x="657264" y="241082"/>
                  </a:lnTo>
                  <a:cubicBezTo>
                    <a:pt x="657264" y="265766"/>
                    <a:pt x="647459" y="289438"/>
                    <a:pt x="630005" y="306892"/>
                  </a:cubicBezTo>
                  <a:cubicBezTo>
                    <a:pt x="612551" y="324346"/>
                    <a:pt x="588879" y="334151"/>
                    <a:pt x="564196" y="334151"/>
                  </a:cubicBezTo>
                  <a:lnTo>
                    <a:pt x="93069" y="334151"/>
                  </a:lnTo>
                  <a:cubicBezTo>
                    <a:pt x="68385" y="334151"/>
                    <a:pt x="44713" y="324346"/>
                    <a:pt x="27259" y="306892"/>
                  </a:cubicBezTo>
                  <a:cubicBezTo>
                    <a:pt x="9805" y="289438"/>
                    <a:pt x="0" y="265766"/>
                    <a:pt x="0" y="241082"/>
                  </a:cubicBezTo>
                  <a:lnTo>
                    <a:pt x="0" y="93069"/>
                  </a:lnTo>
                  <a:cubicBezTo>
                    <a:pt x="0" y="68385"/>
                    <a:pt x="9805" y="44713"/>
                    <a:pt x="27259" y="27259"/>
                  </a:cubicBezTo>
                  <a:cubicBezTo>
                    <a:pt x="44713" y="9805"/>
                    <a:pt x="68385" y="0"/>
                    <a:pt x="93069" y="0"/>
                  </a:cubicBezTo>
                  <a:close/>
                </a:path>
              </a:pathLst>
            </a:custGeom>
            <a:solidFill>
              <a:srgbClr val="C0CFE1"/>
            </a:solidFill>
            <a:ln cap="rnd">
              <a:noFill/>
              <a:prstDash val="solid"/>
              <a:round/>
            </a:ln>
          </p:spPr>
        </p:sp>
        <p:sp>
          <p:nvSpPr>
            <p:cNvPr id="13" name="TextBox 13"/>
            <p:cNvSpPr txBox="1"/>
            <p:nvPr/>
          </p:nvSpPr>
          <p:spPr>
            <a:xfrm>
              <a:off x="0" y="-47625"/>
              <a:ext cx="657264" cy="381776"/>
            </a:xfrm>
            <a:prstGeom prst="rect">
              <a:avLst/>
            </a:prstGeom>
          </p:spPr>
          <p:txBody>
            <a:bodyPr lIns="254000" tIns="254000" rIns="254000" bIns="254000" rtlCol="0" anchor="ctr"/>
            <a:lstStyle/>
            <a:p>
              <a:pPr algn="ctr">
                <a:lnSpc>
                  <a:spcPts val="3219"/>
                </a:lnSpc>
              </a:pPr>
              <a:r>
                <a:rPr lang="en-US" sz="2299">
                  <a:solidFill>
                    <a:srgbClr val="2A2E3A"/>
                  </a:solidFill>
                  <a:latin typeface="Helios"/>
                </a:rPr>
                <a:t>Text-To-Speech</a:t>
              </a:r>
            </a:p>
          </p:txBody>
        </p:sp>
      </p:grpSp>
      <p:sp>
        <p:nvSpPr>
          <p:cNvPr id="14" name="AutoShape 14"/>
          <p:cNvSpPr/>
          <p:nvPr/>
        </p:nvSpPr>
        <p:spPr>
          <a:xfrm flipH="1">
            <a:off x="14197355" y="1906267"/>
            <a:ext cx="1338435" cy="1907771"/>
          </a:xfrm>
          <a:prstGeom prst="line">
            <a:avLst/>
          </a:prstGeom>
          <a:ln w="19050" cap="flat">
            <a:solidFill>
              <a:srgbClr val="2A2E3A"/>
            </a:solidFill>
            <a:prstDash val="lgDash"/>
            <a:headEnd type="none" w="sm" len="sm"/>
            <a:tailEnd type="arrow" w="med" len="sm"/>
          </a:ln>
        </p:spPr>
      </p:sp>
      <p:grpSp>
        <p:nvGrpSpPr>
          <p:cNvPr id="15" name="Group 15"/>
          <p:cNvGrpSpPr/>
          <p:nvPr/>
        </p:nvGrpSpPr>
        <p:grpSpPr>
          <a:xfrm>
            <a:off x="15754409" y="3814038"/>
            <a:ext cx="2495550" cy="1276350"/>
            <a:chOff x="0" y="0"/>
            <a:chExt cx="657264" cy="336158"/>
          </a:xfrm>
        </p:grpSpPr>
        <p:sp>
          <p:nvSpPr>
            <p:cNvPr id="16" name="Freeform 16"/>
            <p:cNvSpPr/>
            <p:nvPr/>
          </p:nvSpPr>
          <p:spPr>
            <a:xfrm>
              <a:off x="0" y="0"/>
              <a:ext cx="657264" cy="336158"/>
            </a:xfrm>
            <a:custGeom>
              <a:avLst/>
              <a:gdLst/>
              <a:ahLst/>
              <a:cxnLst/>
              <a:rect l="l" t="t" r="r" b="b"/>
              <a:pathLst>
                <a:path w="657264" h="336158">
                  <a:moveTo>
                    <a:pt x="93069" y="0"/>
                  </a:moveTo>
                  <a:lnTo>
                    <a:pt x="564196" y="0"/>
                  </a:lnTo>
                  <a:cubicBezTo>
                    <a:pt x="588879" y="0"/>
                    <a:pt x="612551" y="9805"/>
                    <a:pt x="630005" y="27259"/>
                  </a:cubicBezTo>
                  <a:cubicBezTo>
                    <a:pt x="647459" y="44713"/>
                    <a:pt x="657264" y="68385"/>
                    <a:pt x="657264" y="93069"/>
                  </a:cubicBezTo>
                  <a:lnTo>
                    <a:pt x="657264" y="243089"/>
                  </a:lnTo>
                  <a:cubicBezTo>
                    <a:pt x="657264" y="267773"/>
                    <a:pt x="647459" y="291445"/>
                    <a:pt x="630005" y="308899"/>
                  </a:cubicBezTo>
                  <a:cubicBezTo>
                    <a:pt x="612551" y="326353"/>
                    <a:pt x="588879" y="336158"/>
                    <a:pt x="564196" y="336158"/>
                  </a:cubicBezTo>
                  <a:lnTo>
                    <a:pt x="93069" y="336158"/>
                  </a:lnTo>
                  <a:cubicBezTo>
                    <a:pt x="68385" y="336158"/>
                    <a:pt x="44713" y="326353"/>
                    <a:pt x="27259" y="308899"/>
                  </a:cubicBezTo>
                  <a:cubicBezTo>
                    <a:pt x="9805" y="291445"/>
                    <a:pt x="0" y="267773"/>
                    <a:pt x="0" y="243089"/>
                  </a:cubicBezTo>
                  <a:lnTo>
                    <a:pt x="0" y="93069"/>
                  </a:lnTo>
                  <a:cubicBezTo>
                    <a:pt x="0" y="68385"/>
                    <a:pt x="9805" y="44713"/>
                    <a:pt x="27259" y="27259"/>
                  </a:cubicBezTo>
                  <a:cubicBezTo>
                    <a:pt x="44713" y="9805"/>
                    <a:pt x="68385" y="0"/>
                    <a:pt x="93069" y="0"/>
                  </a:cubicBezTo>
                  <a:close/>
                </a:path>
              </a:pathLst>
            </a:custGeom>
            <a:solidFill>
              <a:srgbClr val="C0CFE1"/>
            </a:solidFill>
            <a:ln cap="rnd">
              <a:noFill/>
              <a:prstDash val="solid"/>
              <a:round/>
            </a:ln>
          </p:spPr>
        </p:sp>
        <p:sp>
          <p:nvSpPr>
            <p:cNvPr id="17" name="TextBox 17"/>
            <p:cNvSpPr txBox="1"/>
            <p:nvPr/>
          </p:nvSpPr>
          <p:spPr>
            <a:xfrm>
              <a:off x="0" y="-95250"/>
              <a:ext cx="657264" cy="431408"/>
            </a:xfrm>
            <a:prstGeom prst="rect">
              <a:avLst/>
            </a:prstGeom>
          </p:spPr>
          <p:txBody>
            <a:bodyPr lIns="254000" tIns="254000" rIns="254000" bIns="254000" rtlCol="0" anchor="ctr"/>
            <a:lstStyle/>
            <a:p>
              <a:pPr algn="ctr">
                <a:lnSpc>
                  <a:spcPts val="3219"/>
                </a:lnSpc>
              </a:pPr>
              <a:r>
                <a:rPr lang="en-US" sz="2299">
                  <a:solidFill>
                    <a:srgbClr val="2A2E3A"/>
                  </a:solidFill>
                  <a:latin typeface="Arial"/>
                </a:rPr>
                <a:t>Speech-To-Text</a:t>
              </a:r>
            </a:p>
          </p:txBody>
        </p:sp>
      </p:grpSp>
      <p:sp>
        <p:nvSpPr>
          <p:cNvPr id="18" name="AutoShape 18"/>
          <p:cNvSpPr/>
          <p:nvPr/>
        </p:nvSpPr>
        <p:spPr>
          <a:xfrm>
            <a:off x="15535790" y="1906267"/>
            <a:ext cx="1466394" cy="1907771"/>
          </a:xfrm>
          <a:prstGeom prst="line">
            <a:avLst/>
          </a:prstGeom>
          <a:ln w="19050" cap="flat">
            <a:solidFill>
              <a:srgbClr val="2A2E3A"/>
            </a:solidFill>
            <a:prstDash val="lgDash"/>
            <a:headEnd type="none" w="sm" len="sm"/>
            <a:tailEnd type="arrow" w="med" len="sm"/>
          </a:ln>
        </p:spPr>
      </p:sp>
      <p:sp>
        <p:nvSpPr>
          <p:cNvPr id="19" name="AutoShape 19"/>
          <p:cNvSpPr/>
          <p:nvPr/>
        </p:nvSpPr>
        <p:spPr>
          <a:xfrm flipH="1">
            <a:off x="10013015" y="1180462"/>
            <a:ext cx="4056380" cy="0"/>
          </a:xfrm>
          <a:prstGeom prst="line">
            <a:avLst/>
          </a:prstGeom>
          <a:ln w="19050" cap="flat">
            <a:solidFill>
              <a:srgbClr val="2A2E3A"/>
            </a:solidFill>
            <a:prstDash val="lgDash"/>
            <a:headEnd type="none" w="sm" len="sm"/>
            <a:tailEnd type="arrow" w="med" len="sm"/>
          </a:ln>
        </p:spPr>
      </p:sp>
      <p:sp>
        <p:nvSpPr>
          <p:cNvPr id="20" name="AutoShape 20"/>
          <p:cNvSpPr/>
          <p:nvPr/>
        </p:nvSpPr>
        <p:spPr>
          <a:xfrm>
            <a:off x="8687963" y="1906267"/>
            <a:ext cx="0" cy="7352033"/>
          </a:xfrm>
          <a:prstGeom prst="line">
            <a:avLst/>
          </a:prstGeom>
          <a:ln w="19050" cap="flat">
            <a:solidFill>
              <a:srgbClr val="2A2E3A"/>
            </a:solidFill>
            <a:prstDash val="lgDash"/>
            <a:headEnd type="none" w="sm" len="sm"/>
            <a:tailEnd type="arrow" w="med" len="sm"/>
          </a:ln>
        </p:spPr>
      </p:sp>
      <p:sp>
        <p:nvSpPr>
          <p:cNvPr id="21" name="AutoShape 21"/>
          <p:cNvSpPr/>
          <p:nvPr/>
        </p:nvSpPr>
        <p:spPr>
          <a:xfrm>
            <a:off x="10038191" y="1906267"/>
            <a:ext cx="2911389" cy="2542136"/>
          </a:xfrm>
          <a:prstGeom prst="line">
            <a:avLst/>
          </a:prstGeom>
          <a:ln w="19050" cap="flat">
            <a:solidFill>
              <a:srgbClr val="2A2E3A"/>
            </a:solidFill>
            <a:prstDash val="lgDash"/>
            <a:headEnd type="none" w="sm" len="sm"/>
            <a:tailEnd type="arrow" w="med" len="sm"/>
          </a:ln>
        </p:spPr>
      </p:sp>
      <p:sp>
        <p:nvSpPr>
          <p:cNvPr id="22" name="AutoShape 22"/>
          <p:cNvSpPr/>
          <p:nvPr/>
        </p:nvSpPr>
        <p:spPr>
          <a:xfrm flipH="1">
            <a:off x="11691799" y="4782563"/>
            <a:ext cx="904462" cy="1230145"/>
          </a:xfrm>
          <a:prstGeom prst="line">
            <a:avLst/>
          </a:prstGeom>
          <a:ln w="19050" cap="flat">
            <a:solidFill>
              <a:srgbClr val="2A2E3A"/>
            </a:solidFill>
            <a:prstDash val="lgDash"/>
            <a:headEnd type="none" w="sm" len="sm"/>
            <a:tailEnd type="arrow" w="med" len="sm"/>
          </a:ln>
        </p:spPr>
      </p:sp>
      <p:sp>
        <p:nvSpPr>
          <p:cNvPr id="23" name="AutoShape 23"/>
          <p:cNvSpPr/>
          <p:nvPr/>
        </p:nvSpPr>
        <p:spPr>
          <a:xfrm flipH="1">
            <a:off x="17002184" y="5090388"/>
            <a:ext cx="0" cy="2584373"/>
          </a:xfrm>
          <a:prstGeom prst="line">
            <a:avLst/>
          </a:prstGeom>
          <a:ln w="19050" cap="flat">
            <a:solidFill>
              <a:srgbClr val="2A2E3A"/>
            </a:solidFill>
            <a:prstDash val="lgDash"/>
            <a:headEnd type="none" w="sm" len="sm"/>
            <a:tailEnd type="arrow" w="med" len="sm"/>
          </a:ln>
        </p:spPr>
      </p:sp>
      <p:sp>
        <p:nvSpPr>
          <p:cNvPr id="24" name="AutoShape 24"/>
          <p:cNvSpPr/>
          <p:nvPr/>
        </p:nvSpPr>
        <p:spPr>
          <a:xfrm flipH="1" flipV="1">
            <a:off x="14520977" y="7674761"/>
            <a:ext cx="2481208" cy="0"/>
          </a:xfrm>
          <a:prstGeom prst="line">
            <a:avLst/>
          </a:prstGeom>
          <a:ln w="19050" cap="flat">
            <a:solidFill>
              <a:srgbClr val="2A2E3A"/>
            </a:solidFill>
            <a:prstDash val="lgDash"/>
            <a:headEnd type="none" w="sm" len="sm"/>
            <a:tailEnd type="arrow" w="med" len="sm"/>
          </a:ln>
        </p:spPr>
      </p:sp>
      <p:sp>
        <p:nvSpPr>
          <p:cNvPr id="25" name="Freeform 25"/>
          <p:cNvSpPr/>
          <p:nvPr/>
        </p:nvSpPr>
        <p:spPr>
          <a:xfrm>
            <a:off x="9071926" y="7132076"/>
            <a:ext cx="4684833" cy="2156272"/>
          </a:xfrm>
          <a:custGeom>
            <a:avLst/>
            <a:gdLst/>
            <a:ahLst/>
            <a:cxnLst/>
            <a:rect l="l" t="t" r="r" b="b"/>
            <a:pathLst>
              <a:path w="4684833" h="2156272">
                <a:moveTo>
                  <a:pt x="0" y="0"/>
                </a:moveTo>
                <a:lnTo>
                  <a:pt x="4684833" y="0"/>
                </a:lnTo>
                <a:lnTo>
                  <a:pt x="4684833" y="2156272"/>
                </a:lnTo>
                <a:lnTo>
                  <a:pt x="0" y="2156272"/>
                </a:lnTo>
                <a:lnTo>
                  <a:pt x="0" y="0"/>
                </a:lnTo>
                <a:close/>
              </a:path>
            </a:pathLst>
          </a:custGeom>
          <a:blipFill>
            <a:blip r:embed="rId2">
              <a:extLst>
                <a:ext uri="{96DAC541-7B7A-43D3-8B79-37D633B846F1}">
                  <asvg:svgBlip xmlns:asvg="http://schemas.microsoft.com/office/drawing/2016/SVG/main" r:embed="rId3"/>
                </a:ext>
              </a:extLst>
            </a:blip>
            <a:stretch>
              <a:fillRect b="-29569"/>
            </a:stretch>
          </a:blipFill>
        </p:spPr>
      </p:sp>
      <p:sp>
        <p:nvSpPr>
          <p:cNvPr id="26" name="Freeform 26"/>
          <p:cNvSpPr/>
          <p:nvPr/>
        </p:nvSpPr>
        <p:spPr>
          <a:xfrm>
            <a:off x="9144000" y="6685570"/>
            <a:ext cx="1788382" cy="2469205"/>
          </a:xfrm>
          <a:custGeom>
            <a:avLst/>
            <a:gdLst/>
            <a:ahLst/>
            <a:cxnLst/>
            <a:rect l="l" t="t" r="r" b="b"/>
            <a:pathLst>
              <a:path w="1788382" h="2469205">
                <a:moveTo>
                  <a:pt x="0" y="0"/>
                </a:moveTo>
                <a:lnTo>
                  <a:pt x="1788382" y="0"/>
                </a:lnTo>
                <a:lnTo>
                  <a:pt x="1788382" y="2469204"/>
                </a:lnTo>
                <a:lnTo>
                  <a:pt x="0" y="2469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606507" y="4248378"/>
            <a:ext cx="5838376" cy="1263650"/>
          </a:xfrm>
          <a:prstGeom prst="rect">
            <a:avLst/>
          </a:prstGeom>
        </p:spPr>
        <p:txBody>
          <a:bodyPr lIns="0" tIns="0" rIns="0" bIns="0" rtlCol="0" anchor="t">
            <a:spAutoFit/>
          </a:bodyPr>
          <a:lstStyle/>
          <a:p>
            <a:pPr>
              <a:lnSpc>
                <a:spcPts val="9099"/>
              </a:lnSpc>
            </a:pPr>
            <a:r>
              <a:rPr lang="en-US" sz="6999">
                <a:solidFill>
                  <a:srgbClr val="2A2E3A"/>
                </a:solidFill>
                <a:latin typeface="Arial Bold"/>
              </a:rPr>
              <a:t>RIVA </a:t>
            </a:r>
            <a:r>
              <a:rPr lang="en-US" sz="6999">
                <a:solidFill>
                  <a:srgbClr val="718BAB"/>
                </a:solidFill>
                <a:latin typeface="Arial Bold"/>
              </a:rPr>
              <a:t>Pipeline</a:t>
            </a:r>
          </a:p>
        </p:txBody>
      </p:sp>
      <p:sp>
        <p:nvSpPr>
          <p:cNvPr id="28" name="TextBox 28"/>
          <p:cNvSpPr txBox="1"/>
          <p:nvPr/>
        </p:nvSpPr>
        <p:spPr>
          <a:xfrm>
            <a:off x="14731428" y="7645939"/>
            <a:ext cx="2820233" cy="453216"/>
          </a:xfrm>
          <a:prstGeom prst="rect">
            <a:avLst/>
          </a:prstGeom>
        </p:spPr>
        <p:txBody>
          <a:bodyPr lIns="0" tIns="0" rIns="0" bIns="0" rtlCol="0" anchor="t">
            <a:spAutoFit/>
          </a:bodyPr>
          <a:lstStyle/>
          <a:p>
            <a:pPr algn="ctr">
              <a:lnSpc>
                <a:spcPts val="3369"/>
              </a:lnSpc>
            </a:pPr>
            <a:r>
              <a:rPr lang="en-US" sz="2406">
                <a:solidFill>
                  <a:srgbClr val="000000"/>
                </a:solidFill>
                <a:latin typeface="Arial"/>
              </a:rPr>
              <a:t>Input: Question/Task</a:t>
            </a:r>
          </a:p>
        </p:txBody>
      </p:sp>
      <p:sp>
        <p:nvSpPr>
          <p:cNvPr id="29" name="TextBox 29"/>
          <p:cNvSpPr txBox="1"/>
          <p:nvPr/>
        </p:nvSpPr>
        <p:spPr>
          <a:xfrm>
            <a:off x="11200026" y="5950636"/>
            <a:ext cx="1643996" cy="838459"/>
          </a:xfrm>
          <a:prstGeom prst="rect">
            <a:avLst/>
          </a:prstGeom>
        </p:spPr>
        <p:txBody>
          <a:bodyPr lIns="0" tIns="0" rIns="0" bIns="0" rtlCol="0" anchor="t">
            <a:spAutoFit/>
          </a:bodyPr>
          <a:lstStyle/>
          <a:p>
            <a:pPr algn="ctr">
              <a:lnSpc>
                <a:spcPts val="6217"/>
              </a:lnSpc>
            </a:pPr>
            <a:r>
              <a:rPr lang="en-US" sz="4441">
                <a:solidFill>
                  <a:srgbClr val="FFFFFF"/>
                </a:solidFill>
                <a:latin typeface="Arial Bold"/>
              </a:rPr>
              <a:t>USER</a:t>
            </a:r>
          </a:p>
        </p:txBody>
      </p:sp>
      <p:sp>
        <p:nvSpPr>
          <p:cNvPr id="30" name="TextBox 30"/>
          <p:cNvSpPr txBox="1"/>
          <p:nvPr/>
        </p:nvSpPr>
        <p:spPr>
          <a:xfrm>
            <a:off x="8506988" y="9423615"/>
            <a:ext cx="2494836" cy="663575"/>
          </a:xfrm>
          <a:prstGeom prst="rect">
            <a:avLst/>
          </a:prstGeom>
        </p:spPr>
        <p:txBody>
          <a:bodyPr lIns="0" tIns="0" rIns="0" bIns="0" rtlCol="0" anchor="t">
            <a:spAutoFit/>
          </a:bodyPr>
          <a:lstStyle/>
          <a:p>
            <a:pPr algn="ctr">
              <a:lnSpc>
                <a:spcPts val="4899"/>
              </a:lnSpc>
            </a:pPr>
            <a:r>
              <a:rPr lang="en-US" sz="3499">
                <a:solidFill>
                  <a:srgbClr val="000000"/>
                </a:solidFill>
                <a:latin typeface="Arial"/>
              </a:rPr>
              <a:t>Environment</a:t>
            </a:r>
          </a:p>
        </p:txBody>
      </p:sp>
      <p:grpSp>
        <p:nvGrpSpPr>
          <p:cNvPr id="31" name="Group 31"/>
          <p:cNvGrpSpPr/>
          <p:nvPr/>
        </p:nvGrpSpPr>
        <p:grpSpPr>
          <a:xfrm>
            <a:off x="7362910" y="454658"/>
            <a:ext cx="2650105" cy="1451610"/>
            <a:chOff x="0" y="0"/>
            <a:chExt cx="697970" cy="382317"/>
          </a:xfrm>
        </p:grpSpPr>
        <p:sp>
          <p:nvSpPr>
            <p:cNvPr id="32" name="Freeform 32"/>
            <p:cNvSpPr/>
            <p:nvPr/>
          </p:nvSpPr>
          <p:spPr>
            <a:xfrm>
              <a:off x="0" y="0"/>
              <a:ext cx="697970" cy="382317"/>
            </a:xfrm>
            <a:custGeom>
              <a:avLst/>
              <a:gdLst/>
              <a:ahLst/>
              <a:cxnLst/>
              <a:rect l="l" t="t" r="r" b="b"/>
              <a:pathLst>
                <a:path w="697970" h="382317">
                  <a:moveTo>
                    <a:pt x="87641" y="0"/>
                  </a:moveTo>
                  <a:lnTo>
                    <a:pt x="610329" y="0"/>
                  </a:lnTo>
                  <a:cubicBezTo>
                    <a:pt x="633573" y="0"/>
                    <a:pt x="655865" y="9234"/>
                    <a:pt x="672301" y="25669"/>
                  </a:cubicBezTo>
                  <a:cubicBezTo>
                    <a:pt x="688736" y="42105"/>
                    <a:pt x="697970" y="64397"/>
                    <a:pt x="697970" y="87641"/>
                  </a:cubicBezTo>
                  <a:lnTo>
                    <a:pt x="697970" y="294676"/>
                  </a:lnTo>
                  <a:cubicBezTo>
                    <a:pt x="697970" y="317920"/>
                    <a:pt x="688736" y="340212"/>
                    <a:pt x="672301" y="356648"/>
                  </a:cubicBezTo>
                  <a:cubicBezTo>
                    <a:pt x="655865" y="373083"/>
                    <a:pt x="633573" y="382317"/>
                    <a:pt x="610329" y="382317"/>
                  </a:cubicBezTo>
                  <a:lnTo>
                    <a:pt x="87641" y="382317"/>
                  </a:lnTo>
                  <a:cubicBezTo>
                    <a:pt x="64397" y="382317"/>
                    <a:pt x="42105" y="373083"/>
                    <a:pt x="25669" y="356648"/>
                  </a:cubicBezTo>
                  <a:cubicBezTo>
                    <a:pt x="9234" y="340212"/>
                    <a:pt x="0" y="317920"/>
                    <a:pt x="0" y="294676"/>
                  </a:cubicBezTo>
                  <a:lnTo>
                    <a:pt x="0" y="87641"/>
                  </a:lnTo>
                  <a:cubicBezTo>
                    <a:pt x="0" y="64397"/>
                    <a:pt x="9234" y="42105"/>
                    <a:pt x="25669" y="25669"/>
                  </a:cubicBezTo>
                  <a:cubicBezTo>
                    <a:pt x="42105" y="9234"/>
                    <a:pt x="64397" y="0"/>
                    <a:pt x="87641" y="0"/>
                  </a:cubicBezTo>
                  <a:close/>
                </a:path>
              </a:pathLst>
            </a:custGeom>
            <a:solidFill>
              <a:srgbClr val="718BAB"/>
            </a:solidFill>
            <a:ln cap="rnd">
              <a:noFill/>
              <a:prstDash val="solid"/>
              <a:round/>
            </a:ln>
          </p:spPr>
        </p:sp>
        <p:sp>
          <p:nvSpPr>
            <p:cNvPr id="33" name="TextBox 33"/>
            <p:cNvSpPr txBox="1"/>
            <p:nvPr/>
          </p:nvSpPr>
          <p:spPr>
            <a:xfrm>
              <a:off x="0" y="-114300"/>
              <a:ext cx="697970" cy="496617"/>
            </a:xfrm>
            <a:prstGeom prst="rect">
              <a:avLst/>
            </a:prstGeom>
          </p:spPr>
          <p:txBody>
            <a:bodyPr lIns="254000" tIns="254000" rIns="254000" bIns="254000" rtlCol="0" anchor="ctr"/>
            <a:lstStyle/>
            <a:p>
              <a:pPr algn="ctr">
                <a:lnSpc>
                  <a:spcPts val="4199"/>
                </a:lnSpc>
              </a:pPr>
              <a:r>
                <a:rPr lang="en-US" sz="2999">
                  <a:solidFill>
                    <a:srgbClr val="2A2E3A"/>
                  </a:solidFill>
                  <a:latin typeface="Arial"/>
                </a:rPr>
                <a:t>Vision Model</a:t>
              </a:r>
            </a:p>
          </p:txBody>
        </p:sp>
      </p:grpSp>
      <p:sp>
        <p:nvSpPr>
          <p:cNvPr id="34" name="TextBox 34"/>
          <p:cNvSpPr txBox="1"/>
          <p:nvPr/>
        </p:nvSpPr>
        <p:spPr>
          <a:xfrm rot="-5400000">
            <a:off x="5578944" y="5282168"/>
            <a:ext cx="5275064" cy="581025"/>
          </a:xfrm>
          <a:prstGeom prst="rect">
            <a:avLst/>
          </a:prstGeom>
        </p:spPr>
        <p:txBody>
          <a:bodyPr lIns="0" tIns="0" rIns="0" bIns="0" rtlCol="0" anchor="t">
            <a:spAutoFit/>
          </a:bodyPr>
          <a:lstStyle/>
          <a:p>
            <a:pPr algn="ctr">
              <a:lnSpc>
                <a:spcPts val="4200"/>
              </a:lnSpc>
            </a:pPr>
            <a:r>
              <a:rPr lang="en-US" sz="3000">
                <a:solidFill>
                  <a:srgbClr val="000000"/>
                </a:solidFill>
                <a:latin typeface="Arial"/>
              </a:rPr>
              <a:t>Input: Objects &amp; Distance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2415351"/>
            <a:ext cx="13960430" cy="13960430"/>
          </a:xfrm>
          <a:custGeom>
            <a:avLst/>
            <a:gdLst/>
            <a:ahLst/>
            <a:cxnLst/>
            <a:rect l="l" t="t" r="r" b="b"/>
            <a:pathLst>
              <a:path w="13960430" h="13960430">
                <a:moveTo>
                  <a:pt x="0" y="0"/>
                </a:moveTo>
                <a:lnTo>
                  <a:pt x="13960431" y="0"/>
                </a:lnTo>
                <a:lnTo>
                  <a:pt x="13960431" y="13960431"/>
                </a:lnTo>
                <a:lnTo>
                  <a:pt x="0" y="139604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852758" y="1595642"/>
            <a:ext cx="1821708" cy="1821708"/>
          </a:xfrm>
          <a:custGeom>
            <a:avLst/>
            <a:gdLst/>
            <a:ahLst/>
            <a:cxnLst/>
            <a:rect l="l" t="t" r="r" b="b"/>
            <a:pathLst>
              <a:path w="1821708" h="1821708">
                <a:moveTo>
                  <a:pt x="0" y="0"/>
                </a:moveTo>
                <a:lnTo>
                  <a:pt x="1821709" y="0"/>
                </a:lnTo>
                <a:lnTo>
                  <a:pt x="1821709" y="1821709"/>
                </a:lnTo>
                <a:lnTo>
                  <a:pt x="0" y="1821709"/>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
        <p:nvSpPr>
          <p:cNvPr id="4" name="Freeform 4"/>
          <p:cNvSpPr/>
          <p:nvPr/>
        </p:nvSpPr>
        <p:spPr>
          <a:xfrm>
            <a:off x="9041930" y="1784814"/>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041930" y="1784814"/>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8"/>
            <a:stretch>
              <a:fillRect/>
            </a:stretch>
          </a:blipFill>
        </p:spPr>
      </p:sp>
      <p:sp>
        <p:nvSpPr>
          <p:cNvPr id="6" name="Freeform 6"/>
          <p:cNvSpPr/>
          <p:nvPr/>
        </p:nvSpPr>
        <p:spPr>
          <a:xfrm>
            <a:off x="8663587" y="5673631"/>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9">
              <a:alphaModFix amt="44999"/>
              <a:extLst>
                <a:ext uri="{96DAC541-7B7A-43D3-8B79-37D633B846F1}">
                  <asvg:svgBlip xmlns:asvg="http://schemas.microsoft.com/office/drawing/2016/SVG/main" r:embed="rId10"/>
                </a:ext>
              </a:extLst>
            </a:blip>
            <a:stretch>
              <a:fillRect/>
            </a:stretch>
          </a:blipFill>
        </p:spPr>
      </p:sp>
      <p:sp>
        <p:nvSpPr>
          <p:cNvPr id="7" name="Freeform 7"/>
          <p:cNvSpPr/>
          <p:nvPr/>
        </p:nvSpPr>
        <p:spPr>
          <a:xfrm>
            <a:off x="8852758" y="5862802"/>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852758" y="5865183"/>
            <a:ext cx="1443365" cy="1440985"/>
          </a:xfrm>
          <a:custGeom>
            <a:avLst/>
            <a:gdLst/>
            <a:ahLst/>
            <a:cxnLst/>
            <a:rect l="l" t="t" r="r" b="b"/>
            <a:pathLst>
              <a:path w="1443365" h="1440985">
                <a:moveTo>
                  <a:pt x="0" y="0"/>
                </a:moveTo>
                <a:lnTo>
                  <a:pt x="1443365" y="0"/>
                </a:lnTo>
                <a:lnTo>
                  <a:pt x="1443365" y="1440984"/>
                </a:lnTo>
                <a:lnTo>
                  <a:pt x="0" y="1440984"/>
                </a:lnTo>
                <a:lnTo>
                  <a:pt x="0" y="0"/>
                </a:lnTo>
                <a:close/>
              </a:path>
            </a:pathLst>
          </a:custGeom>
          <a:blipFill>
            <a:blip r:embed="rId11"/>
            <a:stretch>
              <a:fillRect t="-165"/>
            </a:stretch>
          </a:blipFill>
        </p:spPr>
      </p:sp>
      <p:sp>
        <p:nvSpPr>
          <p:cNvPr id="9" name="TextBox 9"/>
          <p:cNvSpPr txBox="1"/>
          <p:nvPr/>
        </p:nvSpPr>
        <p:spPr>
          <a:xfrm>
            <a:off x="1028700" y="3026422"/>
            <a:ext cx="6494581" cy="2838761"/>
          </a:xfrm>
          <a:prstGeom prst="rect">
            <a:avLst/>
          </a:prstGeom>
        </p:spPr>
        <p:txBody>
          <a:bodyPr lIns="0" tIns="0" rIns="0" bIns="0" rtlCol="0" anchor="t">
            <a:spAutoFit/>
          </a:bodyPr>
          <a:lstStyle/>
          <a:p>
            <a:pPr>
              <a:lnSpc>
                <a:spcPts val="10678"/>
              </a:lnSpc>
            </a:pPr>
            <a:r>
              <a:rPr lang="en-US" sz="8214">
                <a:solidFill>
                  <a:srgbClr val="2A2E3A"/>
                </a:solidFill>
                <a:latin typeface="Arial Bold"/>
              </a:rPr>
              <a:t>Available </a:t>
            </a:r>
            <a:r>
              <a:rPr lang="en-US" sz="8214">
                <a:solidFill>
                  <a:srgbClr val="718BAB"/>
                </a:solidFill>
                <a:latin typeface="Arial Bold"/>
              </a:rPr>
              <a:t>Solutions</a:t>
            </a:r>
          </a:p>
        </p:txBody>
      </p:sp>
      <p:grpSp>
        <p:nvGrpSpPr>
          <p:cNvPr id="10" name="Group 10"/>
          <p:cNvGrpSpPr/>
          <p:nvPr/>
        </p:nvGrpSpPr>
        <p:grpSpPr>
          <a:xfrm>
            <a:off x="11055467" y="1074525"/>
            <a:ext cx="6845265" cy="2863943"/>
            <a:chOff x="0" y="0"/>
            <a:chExt cx="9127019" cy="3818591"/>
          </a:xfrm>
        </p:grpSpPr>
        <p:sp>
          <p:nvSpPr>
            <p:cNvPr id="11" name="TextBox 11"/>
            <p:cNvSpPr txBox="1"/>
            <p:nvPr/>
          </p:nvSpPr>
          <p:spPr>
            <a:xfrm>
              <a:off x="0" y="0"/>
              <a:ext cx="9127019" cy="762000"/>
            </a:xfrm>
            <a:prstGeom prst="rect">
              <a:avLst/>
            </a:prstGeom>
          </p:spPr>
          <p:txBody>
            <a:bodyPr lIns="0" tIns="0" rIns="0" bIns="0" rtlCol="0" anchor="t">
              <a:spAutoFit/>
            </a:bodyPr>
            <a:lstStyle/>
            <a:p>
              <a:pPr marL="0" lvl="0" indent="0">
                <a:lnSpc>
                  <a:spcPts val="4559"/>
                </a:lnSpc>
                <a:spcBef>
                  <a:spcPct val="0"/>
                </a:spcBef>
              </a:pPr>
              <a:r>
                <a:rPr lang="en-US" sz="3799">
                  <a:solidFill>
                    <a:srgbClr val="2A2E3A"/>
                  </a:solidFill>
                  <a:latin typeface="Klein Bold"/>
                </a:rPr>
                <a:t>Seeing AI</a:t>
              </a:r>
            </a:p>
          </p:txBody>
        </p:sp>
        <p:sp>
          <p:nvSpPr>
            <p:cNvPr id="12" name="TextBox 12"/>
            <p:cNvSpPr txBox="1"/>
            <p:nvPr/>
          </p:nvSpPr>
          <p:spPr>
            <a:xfrm>
              <a:off x="0" y="887007"/>
              <a:ext cx="9127019" cy="2931583"/>
            </a:xfrm>
            <a:prstGeom prst="rect">
              <a:avLst/>
            </a:prstGeom>
          </p:spPr>
          <p:txBody>
            <a:bodyPr lIns="0" tIns="0" rIns="0" bIns="0" rtlCol="0" anchor="t">
              <a:spAutoFit/>
            </a:bodyPr>
            <a:lstStyle/>
            <a:p>
              <a:pPr marL="0" lvl="0" indent="0" algn="just">
                <a:lnSpc>
                  <a:spcPts val="3499"/>
                </a:lnSpc>
                <a:spcBef>
                  <a:spcPct val="0"/>
                </a:spcBef>
              </a:pPr>
              <a:r>
                <a:rPr lang="en-US" sz="2499">
                  <a:solidFill>
                    <a:srgbClr val="2A2E3A"/>
                  </a:solidFill>
                  <a:latin typeface="Arial"/>
                </a:rPr>
                <a:t>Seeing AI is an artificial intelligence application developed by Microsoft for iOS. Seeing AI uses the device camera to identify people and objects, and then the app audibly describes those objects for people with visual impairment.</a:t>
              </a:r>
            </a:p>
          </p:txBody>
        </p:sp>
      </p:grpSp>
      <p:grpSp>
        <p:nvGrpSpPr>
          <p:cNvPr id="13" name="Group 13"/>
          <p:cNvGrpSpPr/>
          <p:nvPr/>
        </p:nvGrpSpPr>
        <p:grpSpPr>
          <a:xfrm>
            <a:off x="11055467" y="4933438"/>
            <a:ext cx="6845265" cy="3302093"/>
            <a:chOff x="0" y="0"/>
            <a:chExt cx="9127019" cy="4402791"/>
          </a:xfrm>
        </p:grpSpPr>
        <p:sp>
          <p:nvSpPr>
            <p:cNvPr id="14" name="TextBox 14"/>
            <p:cNvSpPr txBox="1"/>
            <p:nvPr/>
          </p:nvSpPr>
          <p:spPr>
            <a:xfrm>
              <a:off x="0" y="0"/>
              <a:ext cx="9127019" cy="762000"/>
            </a:xfrm>
            <a:prstGeom prst="rect">
              <a:avLst/>
            </a:prstGeom>
          </p:spPr>
          <p:txBody>
            <a:bodyPr lIns="0" tIns="0" rIns="0" bIns="0" rtlCol="0" anchor="t">
              <a:spAutoFit/>
            </a:bodyPr>
            <a:lstStyle/>
            <a:p>
              <a:pPr marL="0" lvl="0" indent="0">
                <a:lnSpc>
                  <a:spcPts val="4559"/>
                </a:lnSpc>
                <a:spcBef>
                  <a:spcPct val="0"/>
                </a:spcBef>
              </a:pPr>
              <a:r>
                <a:rPr lang="en-US" sz="3799">
                  <a:solidFill>
                    <a:srgbClr val="2A2E3A"/>
                  </a:solidFill>
                  <a:latin typeface="Klein Bold"/>
                </a:rPr>
                <a:t>Envision Glasses</a:t>
              </a:r>
            </a:p>
          </p:txBody>
        </p:sp>
        <p:sp>
          <p:nvSpPr>
            <p:cNvPr id="15" name="TextBox 15"/>
            <p:cNvSpPr txBox="1"/>
            <p:nvPr/>
          </p:nvSpPr>
          <p:spPr>
            <a:xfrm>
              <a:off x="0" y="887007"/>
              <a:ext cx="9127019" cy="3515783"/>
            </a:xfrm>
            <a:prstGeom prst="rect">
              <a:avLst/>
            </a:prstGeom>
          </p:spPr>
          <p:txBody>
            <a:bodyPr lIns="0" tIns="0" rIns="0" bIns="0" rtlCol="0" anchor="t">
              <a:spAutoFit/>
            </a:bodyPr>
            <a:lstStyle/>
            <a:p>
              <a:pPr marL="0" lvl="0" indent="0" algn="just">
                <a:lnSpc>
                  <a:spcPts val="3499"/>
                </a:lnSpc>
                <a:spcBef>
                  <a:spcPct val="0"/>
                </a:spcBef>
              </a:pPr>
              <a:r>
                <a:rPr lang="en-US" sz="2499">
                  <a:solidFill>
                    <a:srgbClr val="2A2E3A"/>
                  </a:solidFill>
                  <a:latin typeface="Arial"/>
                </a:rPr>
                <a:t>Envision Glasses are AI-powered smart glasses for blind or visually impaired users, narrating the world around them through voice descriptions of text, objects, scenes, and even colors, promoting independence and greater access to visual information.</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grpSp>
        <p:nvGrpSpPr>
          <p:cNvPr id="3" name="Group 3"/>
          <p:cNvGrpSpPr/>
          <p:nvPr/>
        </p:nvGrpSpPr>
        <p:grpSpPr>
          <a:xfrm>
            <a:off x="10618708" y="1726247"/>
            <a:ext cx="4679251" cy="4835871"/>
            <a:chOff x="0" y="0"/>
            <a:chExt cx="6362700" cy="6575666"/>
          </a:xfrm>
        </p:grpSpPr>
        <p:sp>
          <p:nvSpPr>
            <p:cNvPr id="4" name="Freeform 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47956" r="-35784"/>
              </a:stretch>
            </a:blipFill>
          </p:spPr>
        </p:sp>
      </p:grpSp>
      <p:grpSp>
        <p:nvGrpSpPr>
          <p:cNvPr id="5" name="Group 5"/>
          <p:cNvGrpSpPr/>
          <p:nvPr/>
        </p:nvGrpSpPr>
        <p:grpSpPr>
          <a:xfrm>
            <a:off x="2869958" y="1726247"/>
            <a:ext cx="4679251" cy="4835871"/>
            <a:chOff x="0" y="0"/>
            <a:chExt cx="6362700" cy="6575666"/>
          </a:xfrm>
        </p:grpSpPr>
        <p:sp>
          <p:nvSpPr>
            <p:cNvPr id="6" name="Freeform 6"/>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l="-9670" r="-83513"/>
              </a:stretch>
            </a:blipFill>
          </p:spPr>
        </p:sp>
      </p:grpSp>
      <p:sp>
        <p:nvSpPr>
          <p:cNvPr id="7" name="TextBox 7"/>
          <p:cNvSpPr txBox="1"/>
          <p:nvPr/>
        </p:nvSpPr>
        <p:spPr>
          <a:xfrm>
            <a:off x="0" y="-21272"/>
            <a:ext cx="18288000" cy="1747519"/>
          </a:xfrm>
          <a:prstGeom prst="rect">
            <a:avLst/>
          </a:prstGeom>
        </p:spPr>
        <p:txBody>
          <a:bodyPr lIns="0" tIns="0" rIns="0" bIns="0" rtlCol="0" anchor="t">
            <a:spAutoFit/>
          </a:bodyPr>
          <a:lstStyle/>
          <a:p>
            <a:pPr algn="ctr">
              <a:lnSpc>
                <a:spcPts val="12880"/>
              </a:lnSpc>
            </a:pPr>
            <a:r>
              <a:rPr lang="en-US" sz="9200">
                <a:solidFill>
                  <a:srgbClr val="F4F4F4"/>
                </a:solidFill>
                <a:latin typeface="Arial Bold"/>
              </a:rPr>
              <a:t>Platform</a:t>
            </a:r>
          </a:p>
        </p:txBody>
      </p:sp>
      <p:sp>
        <p:nvSpPr>
          <p:cNvPr id="8" name="TextBox 8"/>
          <p:cNvSpPr txBox="1"/>
          <p:nvPr/>
        </p:nvSpPr>
        <p:spPr>
          <a:xfrm>
            <a:off x="2869958" y="6980900"/>
            <a:ext cx="4899402" cy="2622549"/>
          </a:xfrm>
          <a:prstGeom prst="rect">
            <a:avLst/>
          </a:prstGeom>
        </p:spPr>
        <p:txBody>
          <a:bodyPr lIns="0" tIns="0" rIns="0" bIns="0" rtlCol="0" anchor="t">
            <a:spAutoFit/>
          </a:bodyPr>
          <a:lstStyle/>
          <a:p>
            <a:pPr marL="539754" lvl="1" indent="-269877" algn="just">
              <a:lnSpc>
                <a:spcPts val="3500"/>
              </a:lnSpc>
              <a:buFont typeface="Arial"/>
              <a:buChar char="•"/>
            </a:pPr>
            <a:r>
              <a:rPr lang="en-US" sz="2500">
                <a:solidFill>
                  <a:srgbClr val="000000"/>
                </a:solidFill>
                <a:latin typeface="Canva Sans Bold"/>
              </a:rPr>
              <a:t>ADVANTAGES:-</a:t>
            </a:r>
          </a:p>
          <a:p>
            <a:pPr marL="1079509" lvl="2" indent="-359836">
              <a:lnSpc>
                <a:spcPts val="3500"/>
              </a:lnSpc>
              <a:buFont typeface="Arial"/>
              <a:buChar char="⚬"/>
            </a:pPr>
            <a:r>
              <a:rPr lang="en-US" sz="2500">
                <a:solidFill>
                  <a:srgbClr val="000000"/>
                </a:solidFill>
                <a:latin typeface="Canva Sans"/>
              </a:rPr>
              <a:t>Less Manufacturing Cost</a:t>
            </a:r>
          </a:p>
          <a:p>
            <a:pPr marL="1079509" lvl="2" indent="-359836">
              <a:lnSpc>
                <a:spcPts val="3500"/>
              </a:lnSpc>
              <a:buFont typeface="Arial"/>
              <a:buChar char="⚬"/>
            </a:pPr>
            <a:r>
              <a:rPr lang="en-US" sz="2500">
                <a:solidFill>
                  <a:srgbClr val="000000"/>
                </a:solidFill>
                <a:latin typeface="Canva Sans"/>
              </a:rPr>
              <a:t>Subscription Based</a:t>
            </a:r>
          </a:p>
          <a:p>
            <a:pPr marL="539754" lvl="1" indent="-269877">
              <a:lnSpc>
                <a:spcPts val="3500"/>
              </a:lnSpc>
              <a:buFont typeface="Arial"/>
              <a:buChar char="•"/>
            </a:pPr>
            <a:r>
              <a:rPr lang="en-US" sz="2500">
                <a:solidFill>
                  <a:srgbClr val="000000"/>
                </a:solidFill>
                <a:latin typeface="Canva Sans Bold"/>
              </a:rPr>
              <a:t>DISADVANTAGES:-</a:t>
            </a:r>
          </a:p>
          <a:p>
            <a:pPr marL="1079509" lvl="2" indent="-359836">
              <a:lnSpc>
                <a:spcPts val="3500"/>
              </a:lnSpc>
              <a:buFont typeface="Arial"/>
              <a:buChar char="⚬"/>
            </a:pPr>
            <a:r>
              <a:rPr lang="en-US" sz="2500">
                <a:solidFill>
                  <a:srgbClr val="000000"/>
                </a:solidFill>
                <a:latin typeface="Canva Sans"/>
              </a:rPr>
              <a:t>Device Specs (camera)</a:t>
            </a:r>
          </a:p>
          <a:p>
            <a:pPr marL="1079509" lvl="2" indent="-359836">
              <a:lnSpc>
                <a:spcPts val="3500"/>
              </a:lnSpc>
              <a:buFont typeface="Arial"/>
              <a:buChar char="⚬"/>
            </a:pPr>
            <a:r>
              <a:rPr lang="en-US" sz="2500">
                <a:solidFill>
                  <a:srgbClr val="000000"/>
                </a:solidFill>
                <a:latin typeface="Canva Sans"/>
              </a:rPr>
              <a:t>Compatibility</a:t>
            </a:r>
          </a:p>
        </p:txBody>
      </p:sp>
      <p:sp>
        <p:nvSpPr>
          <p:cNvPr id="9" name="TextBox 9"/>
          <p:cNvSpPr txBox="1"/>
          <p:nvPr/>
        </p:nvSpPr>
        <p:spPr>
          <a:xfrm>
            <a:off x="10618708" y="6980900"/>
            <a:ext cx="4999470" cy="2184399"/>
          </a:xfrm>
          <a:prstGeom prst="rect">
            <a:avLst/>
          </a:prstGeom>
        </p:spPr>
        <p:txBody>
          <a:bodyPr lIns="0" tIns="0" rIns="0" bIns="0" rtlCol="0" anchor="t">
            <a:spAutoFit/>
          </a:bodyPr>
          <a:lstStyle/>
          <a:p>
            <a:pPr marL="539754" lvl="1" indent="-269877" algn="just">
              <a:lnSpc>
                <a:spcPts val="3500"/>
              </a:lnSpc>
              <a:buFont typeface="Arial"/>
              <a:buChar char="•"/>
            </a:pPr>
            <a:r>
              <a:rPr lang="en-US" sz="2500">
                <a:solidFill>
                  <a:srgbClr val="000000"/>
                </a:solidFill>
                <a:latin typeface="Canva Sans Bold"/>
              </a:rPr>
              <a:t>ADVANTAGES:-</a:t>
            </a:r>
          </a:p>
          <a:p>
            <a:pPr marL="1079509" lvl="2" indent="-359836">
              <a:lnSpc>
                <a:spcPts val="3500"/>
              </a:lnSpc>
              <a:buFont typeface="Arial"/>
              <a:buChar char="⚬"/>
            </a:pPr>
            <a:r>
              <a:rPr lang="en-US" sz="2500">
                <a:solidFill>
                  <a:srgbClr val="000000"/>
                </a:solidFill>
                <a:latin typeface="Canva Sans"/>
              </a:rPr>
              <a:t>Compatible</a:t>
            </a:r>
          </a:p>
          <a:p>
            <a:pPr marL="1079509" lvl="2" indent="-359836">
              <a:lnSpc>
                <a:spcPts val="3500"/>
              </a:lnSpc>
              <a:buFont typeface="Arial"/>
              <a:buChar char="⚬"/>
            </a:pPr>
            <a:r>
              <a:rPr lang="en-US" sz="2500">
                <a:solidFill>
                  <a:srgbClr val="000000"/>
                </a:solidFill>
                <a:latin typeface="Canva Sans"/>
              </a:rPr>
              <a:t>One-Time Device Cost</a:t>
            </a:r>
          </a:p>
          <a:p>
            <a:pPr marL="539754" lvl="1" indent="-269877">
              <a:lnSpc>
                <a:spcPts val="3500"/>
              </a:lnSpc>
              <a:buFont typeface="Arial"/>
              <a:buChar char="•"/>
            </a:pPr>
            <a:r>
              <a:rPr lang="en-US" sz="2500">
                <a:solidFill>
                  <a:srgbClr val="000000"/>
                </a:solidFill>
                <a:latin typeface="Canva Sans Bold"/>
              </a:rPr>
              <a:t>DISADVANTAGES:-</a:t>
            </a:r>
          </a:p>
          <a:p>
            <a:pPr marL="1079509" lvl="2" indent="-359836">
              <a:lnSpc>
                <a:spcPts val="3500"/>
              </a:lnSpc>
              <a:buFont typeface="Arial"/>
              <a:buChar char="⚬"/>
            </a:pPr>
            <a:r>
              <a:rPr lang="en-US" sz="2500">
                <a:solidFill>
                  <a:srgbClr val="000000"/>
                </a:solidFill>
                <a:latin typeface="Canva Sans"/>
              </a:rPr>
              <a:t>More Manufacturing Cost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grpSp>
        <p:nvGrpSpPr>
          <p:cNvPr id="3" name="Group 3"/>
          <p:cNvGrpSpPr/>
          <p:nvPr/>
        </p:nvGrpSpPr>
        <p:grpSpPr>
          <a:xfrm>
            <a:off x="12316697" y="2589482"/>
            <a:ext cx="4942603" cy="5108037"/>
            <a:chOff x="0" y="0"/>
            <a:chExt cx="6362700" cy="6575666"/>
          </a:xfrm>
        </p:grpSpPr>
        <p:sp>
          <p:nvSpPr>
            <p:cNvPr id="4" name="Freeform 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48428" r="-35445"/>
              </a:stretch>
            </a:blipFill>
          </p:spPr>
        </p:sp>
      </p:grpSp>
      <p:grpSp>
        <p:nvGrpSpPr>
          <p:cNvPr id="5" name="Group 5"/>
          <p:cNvGrpSpPr/>
          <p:nvPr/>
        </p:nvGrpSpPr>
        <p:grpSpPr>
          <a:xfrm>
            <a:off x="6672699" y="2589482"/>
            <a:ext cx="4942603" cy="5108037"/>
            <a:chOff x="0" y="0"/>
            <a:chExt cx="6362700" cy="6575666"/>
          </a:xfrm>
        </p:grpSpPr>
        <p:sp>
          <p:nvSpPr>
            <p:cNvPr id="6" name="Freeform 6"/>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l="-29262" r="-32508"/>
              </a:stretch>
            </a:blipFill>
          </p:spPr>
        </p:sp>
      </p:grpSp>
      <p:grpSp>
        <p:nvGrpSpPr>
          <p:cNvPr id="7" name="Group 7"/>
          <p:cNvGrpSpPr/>
          <p:nvPr/>
        </p:nvGrpSpPr>
        <p:grpSpPr>
          <a:xfrm>
            <a:off x="1028700" y="2589482"/>
            <a:ext cx="4942603" cy="5108037"/>
            <a:chOff x="0" y="0"/>
            <a:chExt cx="6362700" cy="6575666"/>
          </a:xfrm>
        </p:grpSpPr>
        <p:sp>
          <p:nvSpPr>
            <p:cNvPr id="8" name="Freeform 8"/>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39877" r="-15533"/>
              </a:stretch>
            </a:blipFill>
          </p:spPr>
        </p:sp>
      </p:grpSp>
      <p:sp>
        <p:nvSpPr>
          <p:cNvPr id="9" name="TextBox 9"/>
          <p:cNvSpPr txBox="1"/>
          <p:nvPr/>
        </p:nvSpPr>
        <p:spPr>
          <a:xfrm>
            <a:off x="4882122" y="231774"/>
            <a:ext cx="8523756" cy="1327153"/>
          </a:xfrm>
          <a:prstGeom prst="rect">
            <a:avLst/>
          </a:prstGeom>
        </p:spPr>
        <p:txBody>
          <a:bodyPr lIns="0" tIns="0" rIns="0" bIns="0" rtlCol="0" anchor="t">
            <a:spAutoFit/>
          </a:bodyPr>
          <a:lstStyle/>
          <a:p>
            <a:pPr algn="ctr">
              <a:lnSpc>
                <a:spcPts val="9799"/>
              </a:lnSpc>
            </a:pPr>
            <a:r>
              <a:rPr lang="en-US" sz="6999">
                <a:solidFill>
                  <a:srgbClr val="FFFFFF"/>
                </a:solidFill>
                <a:latin typeface="Arial Bold"/>
              </a:rPr>
              <a:t>Future Applications</a:t>
            </a:r>
          </a:p>
        </p:txBody>
      </p:sp>
      <p:sp>
        <p:nvSpPr>
          <p:cNvPr id="10" name="TextBox 10"/>
          <p:cNvSpPr txBox="1"/>
          <p:nvPr/>
        </p:nvSpPr>
        <p:spPr>
          <a:xfrm>
            <a:off x="1028700" y="8337550"/>
            <a:ext cx="4942603" cy="765174"/>
          </a:xfrm>
          <a:prstGeom prst="rect">
            <a:avLst/>
          </a:prstGeom>
        </p:spPr>
        <p:txBody>
          <a:bodyPr lIns="0" tIns="0" rIns="0" bIns="0" rtlCol="0" anchor="t">
            <a:spAutoFit/>
          </a:bodyPr>
          <a:lstStyle/>
          <a:p>
            <a:pPr algn="ctr">
              <a:lnSpc>
                <a:spcPts val="5600"/>
              </a:lnSpc>
            </a:pPr>
            <a:r>
              <a:rPr lang="en-US" sz="4000">
                <a:solidFill>
                  <a:srgbClr val="153969"/>
                </a:solidFill>
                <a:latin typeface="Arial Bold"/>
              </a:rPr>
              <a:t>Blind Person</a:t>
            </a:r>
          </a:p>
        </p:txBody>
      </p:sp>
      <p:sp>
        <p:nvSpPr>
          <p:cNvPr id="11" name="TextBox 11"/>
          <p:cNvSpPr txBox="1"/>
          <p:nvPr/>
        </p:nvSpPr>
        <p:spPr>
          <a:xfrm>
            <a:off x="6672699" y="8337550"/>
            <a:ext cx="4942603" cy="765174"/>
          </a:xfrm>
          <a:prstGeom prst="rect">
            <a:avLst/>
          </a:prstGeom>
        </p:spPr>
        <p:txBody>
          <a:bodyPr lIns="0" tIns="0" rIns="0" bIns="0" rtlCol="0" anchor="t">
            <a:spAutoFit/>
          </a:bodyPr>
          <a:lstStyle/>
          <a:p>
            <a:pPr algn="ctr">
              <a:lnSpc>
                <a:spcPts val="5600"/>
              </a:lnSpc>
            </a:pPr>
            <a:r>
              <a:rPr lang="en-US" sz="4000">
                <a:solidFill>
                  <a:srgbClr val="153969"/>
                </a:solidFill>
                <a:latin typeface="Arial Bold"/>
              </a:rPr>
              <a:t>Robotics</a:t>
            </a:r>
          </a:p>
        </p:txBody>
      </p:sp>
      <p:sp>
        <p:nvSpPr>
          <p:cNvPr id="12" name="TextBox 12"/>
          <p:cNvSpPr txBox="1"/>
          <p:nvPr/>
        </p:nvSpPr>
        <p:spPr>
          <a:xfrm>
            <a:off x="12320151" y="8337550"/>
            <a:ext cx="4942603" cy="765174"/>
          </a:xfrm>
          <a:prstGeom prst="rect">
            <a:avLst/>
          </a:prstGeom>
        </p:spPr>
        <p:txBody>
          <a:bodyPr lIns="0" tIns="0" rIns="0" bIns="0" rtlCol="0" anchor="t">
            <a:spAutoFit/>
          </a:bodyPr>
          <a:lstStyle/>
          <a:p>
            <a:pPr algn="ctr">
              <a:lnSpc>
                <a:spcPts val="5600"/>
              </a:lnSpc>
            </a:pPr>
            <a:r>
              <a:rPr lang="en-US" sz="4000">
                <a:solidFill>
                  <a:srgbClr val="153969"/>
                </a:solidFill>
                <a:latin typeface="Arial Bold"/>
              </a:rPr>
              <a:t>Autonomous Cars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10176637" y="3700712"/>
            <a:ext cx="7539863" cy="447675"/>
            <a:chOff x="0" y="0"/>
            <a:chExt cx="10053151" cy="596901"/>
          </a:xfrm>
        </p:grpSpPr>
        <p:sp>
          <p:nvSpPr>
            <p:cNvPr id="6" name="Freeform 6"/>
            <p:cNvSpPr/>
            <p:nvPr/>
          </p:nvSpPr>
          <p:spPr>
            <a:xfrm>
              <a:off x="0" y="3767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314169" y="-66675"/>
              <a:ext cx="8738982" cy="663576"/>
            </a:xfrm>
            <a:prstGeom prst="rect">
              <a:avLst/>
            </a:prstGeom>
          </p:spPr>
          <p:txBody>
            <a:bodyPr lIns="0" tIns="0" rIns="0" bIns="0" rtlCol="0" anchor="t">
              <a:spAutoFit/>
            </a:bodyPr>
            <a:lstStyle/>
            <a:p>
              <a:pPr marL="0" lvl="0" indent="0">
                <a:lnSpc>
                  <a:spcPts val="4199"/>
                </a:lnSpc>
                <a:spcBef>
                  <a:spcPct val="0"/>
                </a:spcBef>
              </a:pPr>
              <a:r>
                <a:rPr lang="en-US" sz="2999">
                  <a:solidFill>
                    <a:srgbClr val="2A2E3A"/>
                  </a:solidFill>
                  <a:latin typeface="Helios"/>
                </a:rPr>
                <a:t>Depth Sensing Camera: $650</a:t>
              </a:r>
            </a:p>
          </p:txBody>
        </p:sp>
      </p:grpSp>
      <p:grpSp>
        <p:nvGrpSpPr>
          <p:cNvPr id="8" name="Group 8"/>
          <p:cNvGrpSpPr/>
          <p:nvPr/>
        </p:nvGrpSpPr>
        <p:grpSpPr>
          <a:xfrm>
            <a:off x="10176637" y="4966649"/>
            <a:ext cx="7539863" cy="447675"/>
            <a:chOff x="0" y="0"/>
            <a:chExt cx="10053151" cy="596901"/>
          </a:xfrm>
        </p:grpSpPr>
        <p:sp>
          <p:nvSpPr>
            <p:cNvPr id="9" name="Freeform 9"/>
            <p:cNvSpPr/>
            <p:nvPr/>
          </p:nvSpPr>
          <p:spPr>
            <a:xfrm>
              <a:off x="0" y="21844"/>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14169" y="-66675"/>
              <a:ext cx="8738982" cy="663576"/>
            </a:xfrm>
            <a:prstGeom prst="rect">
              <a:avLst/>
            </a:prstGeom>
          </p:spPr>
          <p:txBody>
            <a:bodyPr lIns="0" tIns="0" rIns="0" bIns="0" rtlCol="0" anchor="t">
              <a:spAutoFit/>
            </a:bodyPr>
            <a:lstStyle/>
            <a:p>
              <a:pPr marL="0" lvl="0" indent="0">
                <a:lnSpc>
                  <a:spcPts val="4199"/>
                </a:lnSpc>
                <a:spcBef>
                  <a:spcPct val="0"/>
                </a:spcBef>
              </a:pPr>
              <a:r>
                <a:rPr lang="en-US" sz="2999">
                  <a:solidFill>
                    <a:srgbClr val="2A2E3A"/>
                  </a:solidFill>
                  <a:latin typeface="Helios"/>
                </a:rPr>
                <a:t>Open AI Integration: $100</a:t>
              </a:r>
            </a:p>
          </p:txBody>
        </p:sp>
      </p:grpSp>
      <p:grpSp>
        <p:nvGrpSpPr>
          <p:cNvPr id="11" name="Group 11"/>
          <p:cNvGrpSpPr/>
          <p:nvPr/>
        </p:nvGrpSpPr>
        <p:grpSpPr>
          <a:xfrm>
            <a:off x="10176637" y="6220712"/>
            <a:ext cx="7539863" cy="447675"/>
            <a:chOff x="0" y="0"/>
            <a:chExt cx="10053151" cy="596901"/>
          </a:xfrm>
        </p:grpSpPr>
        <p:sp>
          <p:nvSpPr>
            <p:cNvPr id="12" name="Freeform 12"/>
            <p:cNvSpPr/>
            <p:nvPr/>
          </p:nvSpPr>
          <p:spPr>
            <a:xfrm>
              <a:off x="0" y="21844"/>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314169" y="-66675"/>
              <a:ext cx="8738982" cy="663576"/>
            </a:xfrm>
            <a:prstGeom prst="rect">
              <a:avLst/>
            </a:prstGeom>
          </p:spPr>
          <p:txBody>
            <a:bodyPr lIns="0" tIns="0" rIns="0" bIns="0" rtlCol="0" anchor="t">
              <a:spAutoFit/>
            </a:bodyPr>
            <a:lstStyle/>
            <a:p>
              <a:pPr marL="0" lvl="0" indent="0">
                <a:lnSpc>
                  <a:spcPts val="4199"/>
                </a:lnSpc>
                <a:spcBef>
                  <a:spcPct val="0"/>
                </a:spcBef>
              </a:pPr>
              <a:r>
                <a:rPr lang="en-US" sz="2999" dirty="0">
                  <a:solidFill>
                    <a:srgbClr val="2A2E3A"/>
                  </a:solidFill>
                  <a:latin typeface="Helios"/>
                </a:rPr>
                <a:t>Cloud Resources: $4000</a:t>
              </a:r>
            </a:p>
          </p:txBody>
        </p:sp>
      </p:grpSp>
      <p:grpSp>
        <p:nvGrpSpPr>
          <p:cNvPr id="14" name="Group 14"/>
          <p:cNvGrpSpPr/>
          <p:nvPr/>
        </p:nvGrpSpPr>
        <p:grpSpPr>
          <a:xfrm>
            <a:off x="10176637" y="7474774"/>
            <a:ext cx="7539863" cy="447675"/>
            <a:chOff x="0" y="0"/>
            <a:chExt cx="10053151" cy="596901"/>
          </a:xfrm>
        </p:grpSpPr>
        <p:sp>
          <p:nvSpPr>
            <p:cNvPr id="15" name="Freeform 15"/>
            <p:cNvSpPr/>
            <p:nvPr/>
          </p:nvSpPr>
          <p:spPr>
            <a:xfrm>
              <a:off x="0" y="21844"/>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314169" y="-66675"/>
              <a:ext cx="8738982" cy="663576"/>
            </a:xfrm>
            <a:prstGeom prst="rect">
              <a:avLst/>
            </a:prstGeom>
          </p:spPr>
          <p:txBody>
            <a:bodyPr lIns="0" tIns="0" rIns="0" bIns="0" rtlCol="0" anchor="t">
              <a:spAutoFit/>
            </a:bodyPr>
            <a:lstStyle/>
            <a:p>
              <a:pPr marL="0" lvl="0" indent="0">
                <a:lnSpc>
                  <a:spcPts val="4199"/>
                </a:lnSpc>
                <a:spcBef>
                  <a:spcPct val="0"/>
                </a:spcBef>
              </a:pPr>
              <a:r>
                <a:rPr lang="en-US" sz="2999">
                  <a:solidFill>
                    <a:srgbClr val="2A2E3A"/>
                  </a:solidFill>
                  <a:latin typeface="Helios"/>
                </a:rPr>
                <a:t> Mic: $500</a:t>
              </a:r>
            </a:p>
          </p:txBody>
        </p:sp>
      </p:grpSp>
      <p:sp>
        <p:nvSpPr>
          <p:cNvPr id="17" name="TextBox 17"/>
          <p:cNvSpPr txBox="1"/>
          <p:nvPr/>
        </p:nvSpPr>
        <p:spPr>
          <a:xfrm>
            <a:off x="13946568" y="8743950"/>
            <a:ext cx="2529133" cy="514350"/>
          </a:xfrm>
          <a:prstGeom prst="rect">
            <a:avLst/>
          </a:prstGeom>
        </p:spPr>
        <p:txBody>
          <a:bodyPr lIns="0" tIns="0" rIns="0" bIns="0" rtlCol="0" anchor="t">
            <a:spAutoFit/>
          </a:bodyPr>
          <a:lstStyle/>
          <a:p>
            <a:pPr marL="0" lvl="0" indent="0">
              <a:lnSpc>
                <a:spcPts val="4199"/>
              </a:lnSpc>
              <a:spcBef>
                <a:spcPct val="0"/>
              </a:spcBef>
            </a:pPr>
            <a:r>
              <a:rPr lang="en-US" sz="2999">
                <a:solidFill>
                  <a:srgbClr val="2A2E3A"/>
                </a:solidFill>
                <a:latin typeface="Helios Bold"/>
              </a:rPr>
              <a:t>Total:</a:t>
            </a:r>
            <a:r>
              <a:rPr lang="en-US" sz="2999">
                <a:solidFill>
                  <a:srgbClr val="2A2E3A"/>
                </a:solidFill>
                <a:latin typeface="Helios"/>
              </a:rPr>
              <a:t> $5250</a:t>
            </a:r>
          </a:p>
        </p:txBody>
      </p:sp>
      <p:grpSp>
        <p:nvGrpSpPr>
          <p:cNvPr id="18" name="Group 18"/>
          <p:cNvGrpSpPr/>
          <p:nvPr/>
        </p:nvGrpSpPr>
        <p:grpSpPr>
          <a:xfrm>
            <a:off x="0" y="0"/>
            <a:ext cx="18288000" cy="2340491"/>
            <a:chOff x="0" y="0"/>
            <a:chExt cx="24384000" cy="3120655"/>
          </a:xfrm>
        </p:grpSpPr>
        <p:pic>
          <p:nvPicPr>
            <p:cNvPr id="19" name="Picture 19"/>
            <p:cNvPicPr>
              <a:picLocks noChangeAspect="1"/>
            </p:cNvPicPr>
            <p:nvPr/>
          </p:nvPicPr>
          <p:blipFill>
            <a:blip r:embed="rId4">
              <a:alphaModFix amt="14000"/>
            </a:blip>
            <a:srcRect t="45734" b="45734"/>
            <a:stretch>
              <a:fillRect/>
            </a:stretch>
          </p:blipFill>
          <p:spPr>
            <a:xfrm>
              <a:off x="0" y="0"/>
              <a:ext cx="24384000" cy="3120655"/>
            </a:xfrm>
            <a:prstGeom prst="rect">
              <a:avLst/>
            </a:prstGeom>
          </p:spPr>
        </p:pic>
      </p:grpSp>
      <p:sp>
        <p:nvSpPr>
          <p:cNvPr id="20" name="TextBox 20"/>
          <p:cNvSpPr txBox="1"/>
          <p:nvPr/>
        </p:nvSpPr>
        <p:spPr>
          <a:xfrm>
            <a:off x="1274616" y="3652044"/>
            <a:ext cx="6494581" cy="2838761"/>
          </a:xfrm>
          <a:prstGeom prst="rect">
            <a:avLst/>
          </a:prstGeom>
        </p:spPr>
        <p:txBody>
          <a:bodyPr lIns="0" tIns="0" rIns="0" bIns="0" rtlCol="0" anchor="t">
            <a:spAutoFit/>
          </a:bodyPr>
          <a:lstStyle/>
          <a:p>
            <a:pPr>
              <a:lnSpc>
                <a:spcPts val="10678"/>
              </a:lnSpc>
            </a:pPr>
            <a:r>
              <a:rPr lang="en-US" sz="8214">
                <a:solidFill>
                  <a:srgbClr val="2A2E3A"/>
                </a:solidFill>
                <a:latin typeface="Arial Bold"/>
              </a:rPr>
              <a:t>Prototype </a:t>
            </a:r>
            <a:r>
              <a:rPr lang="en-US" sz="8214">
                <a:solidFill>
                  <a:srgbClr val="718BAB"/>
                </a:solidFill>
                <a:latin typeface="Arial Bold"/>
              </a:rPr>
              <a:t>Budget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153969"/>
            </a:solidFill>
          </p:spPr>
        </p:sp>
        <p:sp>
          <p:nvSpPr>
            <p:cNvPr id="4" name="TextBox 4"/>
            <p:cNvSpPr txBox="1"/>
            <p:nvPr/>
          </p:nvSpPr>
          <p:spPr>
            <a:xfrm>
              <a:off x="0" y="-66675"/>
              <a:ext cx="4816593" cy="683101"/>
            </a:xfrm>
            <a:prstGeom prst="rect">
              <a:avLst/>
            </a:prstGeom>
          </p:spPr>
          <p:txBody>
            <a:bodyPr lIns="50800" tIns="50800" rIns="50800" bIns="50800" rtlCol="0" anchor="ctr"/>
            <a:lstStyle/>
            <a:p>
              <a:pPr algn="ctr">
                <a:lnSpc>
                  <a:spcPts val="3639"/>
                </a:lnSpc>
              </a:pPr>
              <a:endParaRPr/>
            </a:p>
          </p:txBody>
        </p:sp>
      </p:grpSp>
      <p:sp>
        <p:nvSpPr>
          <p:cNvPr id="5" name="TextBox 5"/>
          <p:cNvSpPr txBox="1"/>
          <p:nvPr/>
        </p:nvSpPr>
        <p:spPr>
          <a:xfrm>
            <a:off x="1028700" y="3652770"/>
            <a:ext cx="6044810" cy="1139825"/>
          </a:xfrm>
          <a:prstGeom prst="rect">
            <a:avLst/>
          </a:prstGeom>
        </p:spPr>
        <p:txBody>
          <a:bodyPr lIns="0" tIns="0" rIns="0" bIns="0" rtlCol="0" anchor="t">
            <a:spAutoFit/>
          </a:bodyPr>
          <a:lstStyle/>
          <a:p>
            <a:pPr>
              <a:lnSpc>
                <a:spcPts val="9099"/>
              </a:lnSpc>
            </a:pPr>
            <a:r>
              <a:rPr lang="en-US" sz="6999">
                <a:solidFill>
                  <a:srgbClr val="2A2E3A"/>
                </a:solidFill>
                <a:latin typeface="Klein Bold"/>
              </a:rPr>
              <a:t>POC</a:t>
            </a:r>
          </a:p>
        </p:txBody>
      </p:sp>
      <p:grpSp>
        <p:nvGrpSpPr>
          <p:cNvPr id="6" name="Group 6"/>
          <p:cNvGrpSpPr/>
          <p:nvPr/>
        </p:nvGrpSpPr>
        <p:grpSpPr>
          <a:xfrm>
            <a:off x="8742142" y="5195094"/>
            <a:ext cx="7539863" cy="497206"/>
            <a:chOff x="0" y="0"/>
            <a:chExt cx="10053151" cy="662941"/>
          </a:xfrm>
        </p:grpSpPr>
        <p:sp>
          <p:nvSpPr>
            <p:cNvPr id="7" name="Freeform 7"/>
            <p:cNvSpPr/>
            <p:nvPr/>
          </p:nvSpPr>
          <p:spPr>
            <a:xfrm>
              <a:off x="0" y="7069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314169" y="-76200"/>
              <a:ext cx="8738982" cy="739141"/>
            </a:xfrm>
            <a:prstGeom prst="rect">
              <a:avLst/>
            </a:prstGeom>
          </p:spPr>
          <p:txBody>
            <a:bodyPr lIns="0" tIns="0" rIns="0" bIns="0" rtlCol="0" anchor="t">
              <a:spAutoFit/>
            </a:bodyPr>
            <a:lstStyle/>
            <a:p>
              <a:pPr marL="0" lvl="0" indent="0">
                <a:lnSpc>
                  <a:spcPts val="4619"/>
                </a:lnSpc>
                <a:spcBef>
                  <a:spcPct val="0"/>
                </a:spcBef>
              </a:pPr>
              <a:r>
                <a:rPr lang="en-US" sz="3299">
                  <a:solidFill>
                    <a:srgbClr val="2A2E3A"/>
                  </a:solidFill>
                  <a:latin typeface="Helios"/>
                </a:rPr>
                <a:t>Object Detection</a:t>
              </a:r>
            </a:p>
          </p:txBody>
        </p:sp>
      </p:grpSp>
      <p:grpSp>
        <p:nvGrpSpPr>
          <p:cNvPr id="9" name="Group 9"/>
          <p:cNvGrpSpPr/>
          <p:nvPr/>
        </p:nvGrpSpPr>
        <p:grpSpPr>
          <a:xfrm>
            <a:off x="0" y="0"/>
            <a:ext cx="18288000" cy="2340491"/>
            <a:chOff x="0" y="0"/>
            <a:chExt cx="24384000" cy="3120655"/>
          </a:xfrm>
        </p:grpSpPr>
        <p:pic>
          <p:nvPicPr>
            <p:cNvPr id="10" name="Picture 10"/>
            <p:cNvPicPr>
              <a:picLocks noChangeAspect="1"/>
            </p:cNvPicPr>
            <p:nvPr/>
          </p:nvPicPr>
          <p:blipFill>
            <a:blip r:embed="rId4">
              <a:alphaModFix amt="14000"/>
            </a:blip>
            <a:srcRect t="45734" b="45734"/>
            <a:stretch>
              <a:fillRect/>
            </a:stretch>
          </p:blipFill>
          <p:spPr>
            <a:xfrm>
              <a:off x="0" y="0"/>
              <a:ext cx="24384000" cy="3120655"/>
            </a:xfrm>
            <a:prstGeom prst="rect">
              <a:avLst/>
            </a:prstGeom>
          </p:spPr>
        </p:pic>
      </p:grpSp>
      <p:grpSp>
        <p:nvGrpSpPr>
          <p:cNvPr id="11" name="Group 11"/>
          <p:cNvGrpSpPr/>
          <p:nvPr/>
        </p:nvGrpSpPr>
        <p:grpSpPr>
          <a:xfrm>
            <a:off x="8742142" y="7732554"/>
            <a:ext cx="7539863" cy="480696"/>
            <a:chOff x="0" y="0"/>
            <a:chExt cx="10053151" cy="640927"/>
          </a:xfrm>
        </p:grpSpPr>
        <p:sp>
          <p:nvSpPr>
            <p:cNvPr id="12" name="Freeform 12"/>
            <p:cNvSpPr/>
            <p:nvPr/>
          </p:nvSpPr>
          <p:spPr>
            <a:xfrm>
              <a:off x="0" y="5969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314169" y="-66675"/>
              <a:ext cx="8738982" cy="707602"/>
            </a:xfrm>
            <a:prstGeom prst="rect">
              <a:avLst/>
            </a:prstGeom>
          </p:spPr>
          <p:txBody>
            <a:bodyPr lIns="0" tIns="0" rIns="0" bIns="0" rtlCol="0" anchor="t">
              <a:spAutoFit/>
            </a:bodyPr>
            <a:lstStyle/>
            <a:p>
              <a:pPr marL="0" lvl="0" indent="0">
                <a:lnSpc>
                  <a:spcPts val="4479"/>
                </a:lnSpc>
                <a:spcBef>
                  <a:spcPct val="0"/>
                </a:spcBef>
              </a:pPr>
              <a:r>
                <a:rPr lang="en-US" sz="3199">
                  <a:solidFill>
                    <a:srgbClr val="2A2E3A"/>
                  </a:solidFill>
                  <a:latin typeface="Helios"/>
                </a:rPr>
                <a:t>Describing Frames</a:t>
              </a:r>
            </a:p>
          </p:txBody>
        </p:sp>
      </p:grpSp>
      <p:grpSp>
        <p:nvGrpSpPr>
          <p:cNvPr id="14" name="Group 14"/>
          <p:cNvGrpSpPr/>
          <p:nvPr/>
        </p:nvGrpSpPr>
        <p:grpSpPr>
          <a:xfrm>
            <a:off x="8742142" y="6463825"/>
            <a:ext cx="7539863" cy="497206"/>
            <a:chOff x="0" y="0"/>
            <a:chExt cx="10053151" cy="662941"/>
          </a:xfrm>
        </p:grpSpPr>
        <p:sp>
          <p:nvSpPr>
            <p:cNvPr id="15" name="Freeform 15"/>
            <p:cNvSpPr/>
            <p:nvPr/>
          </p:nvSpPr>
          <p:spPr>
            <a:xfrm>
              <a:off x="0" y="7069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314169" y="-76200"/>
              <a:ext cx="8738982" cy="739141"/>
            </a:xfrm>
            <a:prstGeom prst="rect">
              <a:avLst/>
            </a:prstGeom>
          </p:spPr>
          <p:txBody>
            <a:bodyPr lIns="0" tIns="0" rIns="0" bIns="0" rtlCol="0" anchor="t">
              <a:spAutoFit/>
            </a:bodyPr>
            <a:lstStyle/>
            <a:p>
              <a:pPr marL="0" lvl="0" indent="0">
                <a:lnSpc>
                  <a:spcPts val="4619"/>
                </a:lnSpc>
                <a:spcBef>
                  <a:spcPct val="0"/>
                </a:spcBef>
              </a:pPr>
              <a:r>
                <a:rPr lang="en-US" sz="3299">
                  <a:solidFill>
                    <a:srgbClr val="2A2E3A"/>
                  </a:solidFill>
                  <a:latin typeface="Helios"/>
                </a:rPr>
                <a:t>Distance Calculation</a:t>
              </a:r>
            </a:p>
          </p:txBody>
        </p:sp>
      </p:grpSp>
      <p:grpSp>
        <p:nvGrpSpPr>
          <p:cNvPr id="17" name="Group 17"/>
          <p:cNvGrpSpPr/>
          <p:nvPr/>
        </p:nvGrpSpPr>
        <p:grpSpPr>
          <a:xfrm>
            <a:off x="8742142" y="3926363"/>
            <a:ext cx="7539863" cy="497206"/>
            <a:chOff x="0" y="0"/>
            <a:chExt cx="10053151" cy="662941"/>
          </a:xfrm>
        </p:grpSpPr>
        <p:sp>
          <p:nvSpPr>
            <p:cNvPr id="18" name="Freeform 18"/>
            <p:cNvSpPr/>
            <p:nvPr/>
          </p:nvSpPr>
          <p:spPr>
            <a:xfrm>
              <a:off x="0" y="7069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1314169" y="-76200"/>
              <a:ext cx="8738982" cy="739141"/>
            </a:xfrm>
            <a:prstGeom prst="rect">
              <a:avLst/>
            </a:prstGeom>
          </p:spPr>
          <p:txBody>
            <a:bodyPr lIns="0" tIns="0" rIns="0" bIns="0" rtlCol="0" anchor="t">
              <a:spAutoFit/>
            </a:bodyPr>
            <a:lstStyle/>
            <a:p>
              <a:pPr marL="0" lvl="0" indent="0">
                <a:lnSpc>
                  <a:spcPts val="4619"/>
                </a:lnSpc>
                <a:spcBef>
                  <a:spcPct val="0"/>
                </a:spcBef>
              </a:pPr>
              <a:r>
                <a:rPr lang="en-US" sz="3299">
                  <a:solidFill>
                    <a:srgbClr val="2A2E3A"/>
                  </a:solidFill>
                  <a:latin typeface="Helios"/>
                </a:rPr>
                <a:t>Voice Commands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250</Words>
  <Application>Microsoft Office PowerPoint</Application>
  <PresentationFormat>Custom</PresentationFormat>
  <Paragraphs>68</Paragraphs>
  <Slides>16</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Helios</vt:lpstr>
      <vt:lpstr>Arial</vt:lpstr>
      <vt:lpstr>Calibri</vt:lpstr>
      <vt:lpstr>Helios Bold</vt:lpstr>
      <vt:lpstr>Arial Bold</vt:lpstr>
      <vt:lpstr>Klein Bold</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RIVA</dc:title>
  <cp:lastModifiedBy>Jibin George</cp:lastModifiedBy>
  <cp:revision>2</cp:revision>
  <dcterms:created xsi:type="dcterms:W3CDTF">2006-08-16T00:00:00Z</dcterms:created>
  <dcterms:modified xsi:type="dcterms:W3CDTF">2024-05-02T20:15:53Z</dcterms:modified>
  <dc:identifier>DAGEGF56FHg</dc:identifier>
</cp:coreProperties>
</file>